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6" r:id="rId2"/>
    <p:sldId id="257" r:id="rId3"/>
    <p:sldId id="261" r:id="rId4"/>
    <p:sldId id="260" r:id="rId5"/>
    <p:sldId id="262" r:id="rId6"/>
    <p:sldId id="263" r:id="rId7"/>
    <p:sldId id="265" r:id="rId8"/>
    <p:sldId id="264" r:id="rId9"/>
    <p:sldId id="285" r:id="rId10"/>
    <p:sldId id="286" r:id="rId11"/>
    <p:sldId id="287" r:id="rId12"/>
    <p:sldId id="288" r:id="rId13"/>
    <p:sldId id="289" r:id="rId14"/>
    <p:sldId id="290" r:id="rId15"/>
    <p:sldId id="280" r:id="rId16"/>
    <p:sldId id="282" r:id="rId17"/>
    <p:sldId id="283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291" r:id="rId28"/>
    <p:sldId id="267" r:id="rId29"/>
    <p:sldId id="268" r:id="rId30"/>
    <p:sldId id="269" r:id="rId31"/>
    <p:sldId id="278" r:id="rId32"/>
    <p:sldId id="270" r:id="rId33"/>
    <p:sldId id="271" r:id="rId34"/>
    <p:sldId id="279" r:id="rId35"/>
    <p:sldId id="302" r:id="rId36"/>
    <p:sldId id="272" r:id="rId37"/>
    <p:sldId id="304" r:id="rId38"/>
    <p:sldId id="303" r:id="rId39"/>
    <p:sldId id="305" r:id="rId40"/>
    <p:sldId id="306" r:id="rId41"/>
    <p:sldId id="307" r:id="rId42"/>
    <p:sldId id="308" r:id="rId43"/>
    <p:sldId id="309" r:id="rId44"/>
    <p:sldId id="310" r:id="rId45"/>
    <p:sldId id="312" r:id="rId46"/>
    <p:sldId id="313" r:id="rId47"/>
    <p:sldId id="315" r:id="rId48"/>
    <p:sldId id="316" r:id="rId49"/>
    <p:sldId id="317" r:id="rId50"/>
    <p:sldId id="318" r:id="rId51"/>
    <p:sldId id="319" r:id="rId52"/>
    <p:sldId id="314" r:id="rId53"/>
    <p:sldId id="321" r:id="rId54"/>
    <p:sldId id="322" r:id="rId55"/>
    <p:sldId id="323" r:id="rId56"/>
    <p:sldId id="324" r:id="rId57"/>
    <p:sldId id="275" r:id="rId58"/>
    <p:sldId id="276" r:id="rId59"/>
    <p:sldId id="277" r:id="rId60"/>
    <p:sldId id="258" r:id="rId61"/>
    <p:sldId id="259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44" autoAdjust="0"/>
    <p:restoredTop sz="94660"/>
  </p:normalViewPr>
  <p:slideViewPr>
    <p:cSldViewPr>
      <p:cViewPr>
        <p:scale>
          <a:sx n="70" d="100"/>
          <a:sy n="70" d="100"/>
        </p:scale>
        <p:origin x="-121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42132-0279-4A5A-AA58-3586AB12D85A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2F13C-6E3F-47F1-BC53-461D1FF48E8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9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2F13C-6E3F-47F1-BC53-461D1FF48E81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23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bg1">
              <a:lumMod val="85000"/>
              <a:alpha val="74000"/>
            </a:schemeClr>
          </a:solidFill>
        </p:spPr>
        <p:txBody>
          <a:bodyPr>
            <a:normAutofit fontScale="90000"/>
          </a:bodyPr>
          <a:lstStyle/>
          <a:p>
            <a:r>
              <a:rPr lang="fr-FR" dirty="0" err="1" smtClean="0"/>
              <a:t>Critical</a:t>
            </a:r>
            <a:r>
              <a:rPr lang="fr-FR" dirty="0" smtClean="0"/>
              <a:t> </a:t>
            </a:r>
            <a:r>
              <a:rPr lang="fr-FR" dirty="0" err="1" smtClean="0"/>
              <a:t>Appraisal</a:t>
            </a:r>
            <a:r>
              <a:rPr lang="fr-FR" dirty="0" smtClean="0"/>
              <a:t> of in Vitro </a:t>
            </a:r>
            <a:r>
              <a:rPr lang="fr-FR" dirty="0" err="1" smtClean="0"/>
              <a:t>Steady</a:t>
            </a:r>
            <a:r>
              <a:rPr lang="fr-FR" dirty="0" smtClean="0"/>
              <a:t>-State </a:t>
            </a:r>
            <a:r>
              <a:rPr lang="fr-FR" dirty="0" err="1" smtClean="0"/>
              <a:t>Frictional</a:t>
            </a:r>
            <a:r>
              <a:rPr lang="fr-FR" dirty="0" smtClean="0"/>
              <a:t> </a:t>
            </a:r>
            <a:r>
              <a:rPr lang="fr-FR" dirty="0" err="1" smtClean="0"/>
              <a:t>Resistance</a:t>
            </a:r>
            <a:r>
              <a:rPr lang="fr-FR" dirty="0" smtClean="0"/>
              <a:t> </a:t>
            </a:r>
            <a:r>
              <a:rPr lang="fr-FR" dirty="0" err="1" smtClean="0"/>
              <a:t>Studies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bg1">
              <a:lumMod val="85000"/>
              <a:alpha val="76000"/>
            </a:schemeClr>
          </a:solidFill>
        </p:spPr>
        <p:txBody>
          <a:bodyPr/>
          <a:lstStyle/>
          <a:p>
            <a:r>
              <a:rPr lang="fr-FR" dirty="0" smtClean="0"/>
              <a:t>Samuel J. Burrow III</a:t>
            </a:r>
          </a:p>
          <a:p>
            <a:r>
              <a:rPr lang="fr-FR" dirty="0" err="1" smtClean="0"/>
              <a:t>Seminar</a:t>
            </a:r>
            <a:r>
              <a:rPr lang="fr-FR" dirty="0" smtClean="0"/>
              <a:t> in </a:t>
            </a:r>
            <a:r>
              <a:rPr lang="fr-FR" dirty="0" err="1" smtClean="0"/>
              <a:t>orthodontic</a:t>
            </a:r>
            <a:r>
              <a:rPr lang="fr-FR" dirty="0" smtClean="0"/>
              <a:t> 2010; 16:244-248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55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  <a:alpha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Basic Mechanics</a:t>
            </a:r>
            <a:br>
              <a:rPr lang="en-US" dirty="0" smtClean="0"/>
            </a:br>
            <a:r>
              <a:rPr lang="en-US" dirty="0" smtClean="0"/>
              <a:t>Friction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867275"/>
          </a:xfrm>
          <a:solidFill>
            <a:schemeClr val="bg1">
              <a:lumMod val="85000"/>
              <a:alpha val="8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n-US" smtClean="0"/>
              <a:t>Friction is the resistive force between surfaces that oppose motion.</a:t>
            </a:r>
          </a:p>
          <a:p>
            <a:r>
              <a:rPr lang="en-US" smtClean="0"/>
              <a:t>It is derived from electromagnetic forces between atoms</a:t>
            </a:r>
          </a:p>
          <a:p>
            <a:r>
              <a:rPr lang="en-US" smtClean="0"/>
              <a:t>All surface are more or less irregular, friction is determined by the true contact area which is determined by asperitie.</a:t>
            </a:r>
          </a:p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101" y="1600200"/>
            <a:ext cx="4257428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343400" y="3810000"/>
            <a:ext cx="4381129" cy="2657475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As a consequence different material are going to behave differently</a:t>
            </a:r>
          </a:p>
          <a:p>
            <a:r>
              <a:rPr lang="en-US" dirty="0" smtClean="0"/>
              <a:t>For the same material the characteristic of the surface will also have an influence.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57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  <a:alpha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mtClean="0"/>
              <a:t>Basic Mechanics</a:t>
            </a:r>
            <a:br>
              <a:rPr lang="en-US" smtClean="0"/>
            </a:br>
            <a:r>
              <a:rPr lang="en-US" smtClean="0"/>
              <a:t>Friction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  <a:solidFill>
            <a:schemeClr val="bg1">
              <a:lumMod val="85000"/>
              <a:alpha val="8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There are 2 type of friction.</a:t>
            </a:r>
          </a:p>
          <a:p>
            <a:r>
              <a:rPr lang="en-US" dirty="0" smtClean="0"/>
              <a:t>Static friction, static friction opposes any applied force, it’s magnitude is exactly what it must be to prevent motion between 2 surfaces.</a:t>
            </a:r>
          </a:p>
          <a:p>
            <a:r>
              <a:rPr lang="en-US" dirty="0" smtClean="0"/>
              <a:t>Kinetic friction, which usually is less than static friction then oppose the direction of motion of the object.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1600200"/>
            <a:ext cx="3969204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53000" y="1752600"/>
            <a:ext cx="1524000" cy="2438400"/>
          </a:xfrm>
          <a:prstGeom prst="rect">
            <a:avLst/>
          </a:prstGeom>
          <a:solidFill>
            <a:schemeClr val="accent1">
              <a:alpha val="7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02020" y="1749188"/>
            <a:ext cx="2032379" cy="2438400"/>
          </a:xfrm>
          <a:prstGeom prst="rect">
            <a:avLst/>
          </a:prstGeom>
          <a:solidFill>
            <a:srgbClr val="FF0000">
              <a:alpha val="7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57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  <a:alpha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mtClean="0"/>
              <a:t>Basic Mechanics</a:t>
            </a:r>
            <a:br>
              <a:rPr lang="en-US" smtClean="0"/>
            </a:br>
            <a:r>
              <a:rPr lang="en-US" smtClean="0"/>
              <a:t>Friction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0525"/>
            <a:ext cx="5715000" cy="5161071"/>
          </a:xfrm>
          <a:solidFill>
            <a:schemeClr val="bg1">
              <a:lumMod val="85000"/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In orthodontic resistance to sliding as three components:</a:t>
            </a:r>
          </a:p>
          <a:p>
            <a:r>
              <a:rPr lang="en-US" dirty="0" smtClean="0"/>
              <a:t>Friction static or kinetic due to contact of the wire with bracket surfaces.</a:t>
            </a:r>
          </a:p>
          <a:p>
            <a:r>
              <a:rPr lang="en-US" dirty="0" smtClean="0"/>
              <a:t>This occur only if the wire is parallel to the slot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5" r="12669"/>
          <a:stretch/>
        </p:blipFill>
        <p:spPr bwMode="auto">
          <a:xfrm>
            <a:off x="6319247" y="1520525"/>
            <a:ext cx="2394272" cy="1685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 Single Corner Rectangle 3"/>
          <p:cNvSpPr/>
          <p:nvPr/>
        </p:nvSpPr>
        <p:spPr>
          <a:xfrm>
            <a:off x="6436223" y="2260703"/>
            <a:ext cx="2160319" cy="228174"/>
          </a:xfrm>
          <a:prstGeom prst="round1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7732496" y="2561230"/>
            <a:ext cx="306604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981732" y="2176818"/>
            <a:ext cx="306604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981732" y="2561230"/>
            <a:ext cx="306604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732496" y="2176818"/>
            <a:ext cx="306604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99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  <a:alpha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mtClean="0"/>
              <a:t>Basic Mechanics</a:t>
            </a:r>
            <a:br>
              <a:rPr lang="en-US" smtClean="0"/>
            </a:br>
            <a:r>
              <a:rPr lang="en-US" smtClean="0"/>
              <a:t>Friction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0525"/>
            <a:ext cx="5715000" cy="5161071"/>
          </a:xfrm>
          <a:solidFill>
            <a:schemeClr val="bg1">
              <a:lumMod val="85000"/>
              <a:alpha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orthodontic resistance to sliding as three components:</a:t>
            </a:r>
          </a:p>
          <a:p>
            <a:r>
              <a:rPr lang="en-US" dirty="0" smtClean="0"/>
              <a:t>Binding : when the wire contact the angle of the bracket</a:t>
            </a:r>
          </a:p>
          <a:p>
            <a:r>
              <a:rPr lang="en-US" dirty="0" smtClean="0"/>
              <a:t> the deformation of the wire is elastic and give rise to a moment.</a:t>
            </a:r>
          </a:p>
          <a:p>
            <a:r>
              <a:rPr lang="en-US" dirty="0" smtClean="0"/>
              <a:t>In clinic: the tooth tip, binding is created, friction became negligible in relation to binding. Creation of a moment that oppose tipping of the crown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5" r="12669"/>
          <a:stretch/>
        </p:blipFill>
        <p:spPr bwMode="auto">
          <a:xfrm>
            <a:off x="6319247" y="1520525"/>
            <a:ext cx="2394272" cy="1685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5" r="12669"/>
          <a:stretch/>
        </p:blipFill>
        <p:spPr bwMode="auto">
          <a:xfrm>
            <a:off x="6342998" y="3239226"/>
            <a:ext cx="2394272" cy="1685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 Single Corner Rectangle 3"/>
          <p:cNvSpPr/>
          <p:nvPr/>
        </p:nvSpPr>
        <p:spPr>
          <a:xfrm>
            <a:off x="6436223" y="2260703"/>
            <a:ext cx="2160319" cy="228174"/>
          </a:xfrm>
          <a:prstGeom prst="round1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 Single Corner Rectangle 7"/>
          <p:cNvSpPr/>
          <p:nvPr/>
        </p:nvSpPr>
        <p:spPr>
          <a:xfrm rot="335963">
            <a:off x="6436222" y="3967666"/>
            <a:ext cx="2160319" cy="228174"/>
          </a:xfrm>
          <a:prstGeom prst="round1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7010400" y="3429000"/>
            <a:ext cx="76200" cy="433816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924800" y="4293608"/>
            <a:ext cx="114300" cy="556784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rved Left Arrow 12"/>
          <p:cNvSpPr/>
          <p:nvPr/>
        </p:nvSpPr>
        <p:spPr>
          <a:xfrm rot="6678521">
            <a:off x="6945737" y="3933044"/>
            <a:ext cx="558486" cy="1284503"/>
          </a:xfrm>
          <a:prstGeom prst="curved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7732496" y="2561230"/>
            <a:ext cx="306604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81732" y="2176818"/>
            <a:ext cx="306604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981732" y="2561230"/>
            <a:ext cx="306604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732496" y="2176818"/>
            <a:ext cx="306604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958554" y="3930736"/>
            <a:ext cx="17648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950860" y="4293608"/>
            <a:ext cx="17648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40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  <a:alpha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mtClean="0"/>
              <a:t>Basic Mechanics</a:t>
            </a:r>
            <a:br>
              <a:rPr lang="en-US" smtClean="0"/>
            </a:br>
            <a:r>
              <a:rPr lang="en-US" smtClean="0"/>
              <a:t>Friction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0525"/>
            <a:ext cx="5715000" cy="5161071"/>
          </a:xfrm>
          <a:solidFill>
            <a:schemeClr val="bg1">
              <a:lumMod val="85000"/>
              <a:alpha val="80000"/>
            </a:schemeClr>
          </a:solidFill>
        </p:spPr>
        <p:txBody>
          <a:bodyPr>
            <a:normAutofit fontScale="92500"/>
          </a:bodyPr>
          <a:lstStyle/>
          <a:p>
            <a:r>
              <a:rPr lang="en-US" dirty="0" smtClean="0"/>
              <a:t>In orthodontic resistance to sliding as three components:</a:t>
            </a:r>
          </a:p>
          <a:p>
            <a:r>
              <a:rPr lang="en-US" dirty="0" smtClean="0"/>
              <a:t>Notching: When the angulation of the wire increase, there is a plastic deformation of the wire.</a:t>
            </a:r>
          </a:p>
          <a:p>
            <a:r>
              <a:rPr lang="en-US" dirty="0" smtClean="0"/>
              <a:t>When this happen the value of the resistance to sliding is determine by notching,</a:t>
            </a:r>
          </a:p>
          <a:p>
            <a:r>
              <a:rPr lang="en-US" dirty="0" smtClean="0"/>
              <a:t>Friction and binding become negligible.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5" r="12669"/>
          <a:stretch/>
        </p:blipFill>
        <p:spPr bwMode="auto">
          <a:xfrm>
            <a:off x="6319247" y="1520525"/>
            <a:ext cx="2394272" cy="1685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5" r="12669"/>
          <a:stretch/>
        </p:blipFill>
        <p:spPr bwMode="auto">
          <a:xfrm>
            <a:off x="6342998" y="3239226"/>
            <a:ext cx="2394272" cy="1685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5" r="12669"/>
          <a:stretch/>
        </p:blipFill>
        <p:spPr bwMode="auto">
          <a:xfrm>
            <a:off x="6342998" y="4996543"/>
            <a:ext cx="2394272" cy="1685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 Single Corner Rectangle 3"/>
          <p:cNvSpPr/>
          <p:nvPr/>
        </p:nvSpPr>
        <p:spPr>
          <a:xfrm>
            <a:off x="6436223" y="2260703"/>
            <a:ext cx="2160319" cy="228174"/>
          </a:xfrm>
          <a:prstGeom prst="round1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 Single Corner Rectangle 7"/>
          <p:cNvSpPr/>
          <p:nvPr/>
        </p:nvSpPr>
        <p:spPr>
          <a:xfrm rot="335963">
            <a:off x="6436222" y="3967666"/>
            <a:ext cx="2160319" cy="228174"/>
          </a:xfrm>
          <a:prstGeom prst="round1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7010400" y="3429000"/>
            <a:ext cx="76200" cy="433816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924800" y="4293608"/>
            <a:ext cx="114300" cy="556784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rved Left Arrow 12"/>
          <p:cNvSpPr/>
          <p:nvPr/>
        </p:nvSpPr>
        <p:spPr>
          <a:xfrm rot="6678521">
            <a:off x="6945737" y="3933044"/>
            <a:ext cx="558486" cy="1284503"/>
          </a:xfrm>
          <a:prstGeom prst="curved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7732496" y="2561230"/>
            <a:ext cx="306604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981732" y="2176818"/>
            <a:ext cx="306604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981732" y="2561230"/>
            <a:ext cx="306604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732496" y="2176818"/>
            <a:ext cx="306604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58554" y="3930736"/>
            <a:ext cx="17648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950860" y="4293608"/>
            <a:ext cx="17648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1397" y="5656928"/>
            <a:ext cx="17648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953703" y="6019800"/>
            <a:ext cx="176480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25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  <a:alpha val="72000"/>
            </a:schemeClr>
          </a:solidFill>
        </p:spPr>
        <p:txBody>
          <a:bodyPr/>
          <a:lstStyle/>
          <a:p>
            <a:r>
              <a:rPr lang="en-US" smtClean="0"/>
              <a:t>In vitro Steady friction Studies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  <a:alpha val="72000"/>
            </a:schemeClr>
          </a:solidFill>
        </p:spPr>
        <p:txBody>
          <a:bodyPr/>
          <a:lstStyle/>
          <a:p>
            <a:r>
              <a:rPr lang="en-US" dirty="0" smtClean="0"/>
              <a:t> Here Steady do not mean static but only that not attempt had been made to mimic the extra dental force.</a:t>
            </a:r>
          </a:p>
          <a:p>
            <a:r>
              <a:rPr lang="en-US" dirty="0" smtClean="0"/>
              <a:t>Only the intron testing machine make the wire move.</a:t>
            </a:r>
          </a:p>
          <a:p>
            <a:r>
              <a:rPr lang="en-US" dirty="0" smtClean="0"/>
              <a:t>The author give example of three kind of friction test which are quite representative of what can be found in the literature today.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8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  <a:alpha val="80000"/>
            </a:schemeClr>
          </a:solidFill>
        </p:spPr>
        <p:txBody>
          <a:bodyPr/>
          <a:lstStyle/>
          <a:p>
            <a:r>
              <a:rPr lang="en-US" smtClean="0"/>
              <a:t>First kind of study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  <a:solidFill>
            <a:schemeClr val="bg1">
              <a:lumMod val="85000"/>
              <a:alpha val="80000"/>
            </a:schemeClr>
          </a:solidFill>
        </p:spPr>
        <p:txBody>
          <a:bodyPr/>
          <a:lstStyle/>
          <a:p>
            <a:r>
              <a:rPr lang="en-US" smtClean="0"/>
              <a:t>Friction of Conventional and Self-Ligating Brackets Using a 10 Bracket Model</a:t>
            </a:r>
          </a:p>
          <a:p>
            <a:r>
              <a:rPr lang="en-US" smtClean="0"/>
              <a:t>Simona Tecco; Felice Festa; Sergio Caputi; Tonino Traini; Donato Di Iorio; Michel D’Attilio</a:t>
            </a:r>
          </a:p>
          <a:p>
            <a:endParaRPr lang="en-US" smtClean="0"/>
          </a:p>
          <a:p>
            <a:r>
              <a:rPr lang="en-US" smtClean="0"/>
              <a:t> Angle Orthod 2005; 75: 1041-1045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2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  <a:alpha val="80000"/>
            </a:schemeClr>
          </a:solidFill>
        </p:spPr>
        <p:txBody>
          <a:bodyPr/>
          <a:lstStyle/>
          <a:p>
            <a:r>
              <a:rPr lang="en-US" smtClean="0"/>
              <a:t>First kind of study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800599"/>
          </a:xfrm>
          <a:solidFill>
            <a:schemeClr val="bg1">
              <a:lumMod val="85000"/>
              <a:alpha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One of the most basic kind of test.</a:t>
            </a:r>
          </a:p>
          <a:p>
            <a:r>
              <a:rPr lang="en-US" dirty="0" smtClean="0"/>
              <a:t>Use a </a:t>
            </a:r>
            <a:r>
              <a:rPr lang="en-US" dirty="0" smtClean="0"/>
              <a:t>cantilever </a:t>
            </a:r>
            <a:r>
              <a:rPr lang="en-US" dirty="0" smtClean="0"/>
              <a:t>configuration</a:t>
            </a:r>
          </a:p>
          <a:p>
            <a:r>
              <a:rPr lang="en-US" dirty="0" smtClean="0"/>
              <a:t>10 brackets</a:t>
            </a:r>
          </a:p>
          <a:p>
            <a:r>
              <a:rPr lang="en-US" dirty="0" smtClean="0"/>
              <a:t>Why 10 ?</a:t>
            </a:r>
          </a:p>
          <a:p>
            <a:r>
              <a:rPr lang="en-US" dirty="0" smtClean="0"/>
              <a:t>Self-ligating bracket ‘avoid to do extraction’ so you need to put bracket from 5 to 5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52600"/>
            <a:ext cx="3295650" cy="4647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91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0525"/>
            <a:ext cx="5715000" cy="5161071"/>
          </a:xfrm>
          <a:solidFill>
            <a:schemeClr val="bg1">
              <a:lumMod val="85000"/>
              <a:alpha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With this kind of study you can investigate only  friction.</a:t>
            </a:r>
          </a:p>
          <a:p>
            <a:r>
              <a:rPr lang="en-US" dirty="0" smtClean="0"/>
              <a:t>Bending and Notching can not be investigated.</a:t>
            </a:r>
          </a:p>
          <a:p>
            <a:r>
              <a:rPr lang="en-US" dirty="0" smtClean="0"/>
              <a:t>Trouble is friction become negligible when binding occur</a:t>
            </a:r>
          </a:p>
          <a:p>
            <a:r>
              <a:rPr lang="en-US" dirty="0" smtClean="0"/>
              <a:t>Binding become negligible notching occur</a:t>
            </a:r>
          </a:p>
          <a:p>
            <a:r>
              <a:rPr lang="en-US" dirty="0" smtClean="0"/>
              <a:t>Not very reproducible for investing the friction in a clinical situation.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5" r="12669"/>
          <a:stretch/>
        </p:blipFill>
        <p:spPr bwMode="auto">
          <a:xfrm>
            <a:off x="6319247" y="1520525"/>
            <a:ext cx="2394272" cy="1685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5" r="12669"/>
          <a:stretch/>
        </p:blipFill>
        <p:spPr bwMode="auto">
          <a:xfrm>
            <a:off x="6342998" y="3239226"/>
            <a:ext cx="2394272" cy="1685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5" r="12669"/>
          <a:stretch/>
        </p:blipFill>
        <p:spPr bwMode="auto">
          <a:xfrm>
            <a:off x="6342998" y="4996543"/>
            <a:ext cx="2394272" cy="1685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 Single Corner Rectangle 3"/>
          <p:cNvSpPr/>
          <p:nvPr/>
        </p:nvSpPr>
        <p:spPr>
          <a:xfrm>
            <a:off x="6436223" y="2260703"/>
            <a:ext cx="2160319" cy="228174"/>
          </a:xfrm>
          <a:prstGeom prst="round1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 Single Corner Rectangle 7"/>
          <p:cNvSpPr/>
          <p:nvPr/>
        </p:nvSpPr>
        <p:spPr>
          <a:xfrm rot="335963">
            <a:off x="6436222" y="3967666"/>
            <a:ext cx="2160319" cy="228174"/>
          </a:xfrm>
          <a:prstGeom prst="round1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7010400" y="3429000"/>
            <a:ext cx="76200" cy="433816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924800" y="4293608"/>
            <a:ext cx="114300" cy="556784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rved Left Arrow 12"/>
          <p:cNvSpPr/>
          <p:nvPr/>
        </p:nvSpPr>
        <p:spPr>
          <a:xfrm rot="6678521">
            <a:off x="6945737" y="3933044"/>
            <a:ext cx="558486" cy="1284503"/>
          </a:xfrm>
          <a:prstGeom prst="curved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bg1">
              <a:lumMod val="85000"/>
              <a:alpha val="80000"/>
            </a:schemeClr>
          </a:solidFill>
        </p:spPr>
        <p:txBody>
          <a:bodyPr/>
          <a:lstStyle/>
          <a:p>
            <a:r>
              <a:rPr lang="en-US" dirty="0" smtClean="0"/>
              <a:t>First kind of study</a:t>
            </a:r>
            <a:endParaRPr lang="en-US" dirty="0"/>
          </a:p>
        </p:txBody>
      </p:sp>
      <p:sp>
        <p:nvSpPr>
          <p:cNvPr id="10" name="Cross 9"/>
          <p:cNvSpPr/>
          <p:nvPr/>
        </p:nvSpPr>
        <p:spPr>
          <a:xfrm rot="19246968">
            <a:off x="6598804" y="3202608"/>
            <a:ext cx="1810392" cy="1758291"/>
          </a:xfrm>
          <a:prstGeom prst="plus">
            <a:avLst>
              <a:gd name="adj" fmla="val 44338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ross 15"/>
          <p:cNvSpPr/>
          <p:nvPr/>
        </p:nvSpPr>
        <p:spPr>
          <a:xfrm rot="19246968">
            <a:off x="6634938" y="4781074"/>
            <a:ext cx="1810392" cy="1758291"/>
          </a:xfrm>
          <a:prstGeom prst="plus">
            <a:avLst>
              <a:gd name="adj" fmla="val 44338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7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  <p:bldP spid="8" grpId="0" animBg="1"/>
      <p:bldP spid="13" grpId="0" animBg="1"/>
      <p:bldP spid="15" grpId="0" animBg="1"/>
      <p:bldP spid="10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  <a:alpha val="80000"/>
            </a:schemeClr>
          </a:solidFill>
        </p:spPr>
        <p:txBody>
          <a:bodyPr/>
          <a:lstStyle/>
          <a:p>
            <a:r>
              <a:rPr lang="en-US" smtClean="0"/>
              <a:t>Second kind of study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199"/>
          </a:xfrm>
          <a:solidFill>
            <a:schemeClr val="bg1">
              <a:lumMod val="85000"/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Frictional Evaluation of Dental Typodont Models Using Four Self-Ligating Designs and a Conventional Design</a:t>
            </a:r>
          </a:p>
          <a:p>
            <a:endParaRPr lang="en-US" dirty="0" smtClean="0"/>
          </a:p>
          <a:p>
            <a:r>
              <a:rPr lang="en-US" dirty="0" smtClean="0"/>
              <a:t>Sandra P. </a:t>
            </a:r>
            <a:r>
              <a:rPr lang="en-US" dirty="0" err="1" smtClean="0"/>
              <a:t>Henao</a:t>
            </a:r>
            <a:r>
              <a:rPr lang="en-US" dirty="0" smtClean="0"/>
              <a:t>, BS; Robert P. </a:t>
            </a:r>
            <a:r>
              <a:rPr lang="en-US" dirty="0" err="1" smtClean="0"/>
              <a:t>Kusy</a:t>
            </a:r>
            <a:r>
              <a:rPr lang="en-US" dirty="0" smtClean="0"/>
              <a:t>, BS, MS, PhD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 Angle </a:t>
            </a:r>
            <a:r>
              <a:rPr lang="en-US" dirty="0" err="1" smtClean="0"/>
              <a:t>Orthod</a:t>
            </a:r>
            <a:r>
              <a:rPr lang="en-US" dirty="0" smtClean="0"/>
              <a:t> 2004; 75: 75-85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61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  <a:alpha val="80000"/>
            </a:schemeClr>
          </a:solidFill>
        </p:spPr>
        <p:txBody>
          <a:bodyPr/>
          <a:lstStyle/>
          <a:p>
            <a:r>
              <a:rPr lang="en-US" smtClean="0"/>
              <a:t>Basic Mechanics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  <a:alpha val="80000"/>
            </a:schemeClr>
          </a:solidFill>
        </p:spPr>
        <p:txBody>
          <a:bodyPr/>
          <a:lstStyle/>
          <a:p>
            <a:r>
              <a:rPr lang="en-US" dirty="0" smtClean="0"/>
              <a:t>Engineering mechanics is the physical science that investigates motion and deformation of </a:t>
            </a:r>
            <a:r>
              <a:rPr lang="en-US" dirty="0" err="1" smtClean="0"/>
              <a:t>materialls</a:t>
            </a:r>
            <a:r>
              <a:rPr lang="en-US" dirty="0" smtClean="0"/>
              <a:t> under forces.</a:t>
            </a:r>
          </a:p>
          <a:p>
            <a:r>
              <a:rPr lang="en-US" dirty="0" smtClean="0"/>
              <a:t>Models are simulated mathematically that can be used to make </a:t>
            </a:r>
            <a:r>
              <a:rPr lang="en-US" dirty="0" err="1" smtClean="0"/>
              <a:t>predicitons</a:t>
            </a:r>
            <a:r>
              <a:rPr lang="en-US" dirty="0" smtClean="0"/>
              <a:t> of the resulting motions of the physical model.</a:t>
            </a:r>
          </a:p>
          <a:p>
            <a:r>
              <a:rPr lang="en-US" dirty="0" smtClean="0"/>
              <a:t>There is three type of models used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83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  <a:alpha val="80000"/>
            </a:schemeClr>
          </a:solidFill>
        </p:spPr>
        <p:txBody>
          <a:bodyPr/>
          <a:lstStyle/>
          <a:p>
            <a:r>
              <a:rPr lang="en-US" smtClean="0"/>
              <a:t>Second kind of study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199"/>
          </a:xfrm>
          <a:solidFill>
            <a:schemeClr val="bg1">
              <a:lumMod val="85000"/>
              <a:alpha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principle is basically the same, but instead of putting the bracket in line, a </a:t>
            </a:r>
            <a:r>
              <a:rPr lang="en-US" dirty="0" err="1" smtClean="0"/>
              <a:t>Typondont</a:t>
            </a:r>
            <a:r>
              <a:rPr lang="en-US" dirty="0" smtClean="0"/>
              <a:t> with a simulated malocclusion is used</a:t>
            </a:r>
          </a:p>
          <a:p>
            <a:r>
              <a:rPr lang="en-US" dirty="0" smtClean="0"/>
              <a:t>4 kinds of self ligating bracket were used, and one kind of conventional bracket.</a:t>
            </a:r>
          </a:p>
          <a:p>
            <a:r>
              <a:rPr lang="en-US" dirty="0" smtClean="0"/>
              <a:t>For each self ligating bracket the manufacturer give a list of Three wire to be used for each stage of the treatment.</a:t>
            </a:r>
          </a:p>
          <a:p>
            <a:r>
              <a:rPr lang="en-US" dirty="0" smtClean="0"/>
              <a:t>Each of the three wire was inserted successively in each quadrant to test the resistance to sliding.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1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0525"/>
            <a:ext cx="8229600" cy="5161071"/>
          </a:xfrm>
          <a:solidFill>
            <a:schemeClr val="bg1">
              <a:lumMod val="85000"/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One problem was that the typodont was used only for conducting the mechanical test.</a:t>
            </a:r>
          </a:p>
          <a:p>
            <a:r>
              <a:rPr lang="en-US" dirty="0" smtClean="0"/>
              <a:t>The position of the teeth did not change between each wire</a:t>
            </a:r>
          </a:p>
          <a:p>
            <a:r>
              <a:rPr lang="en-US" dirty="0" smtClean="0"/>
              <a:t>Consequently it was not possible to insert the third wire in all bracket and even one of the second wire.</a:t>
            </a:r>
          </a:p>
          <a:p>
            <a:r>
              <a:rPr lang="en-US" dirty="0" smtClean="0"/>
              <a:t>Also the wire tested were not the same with each brackets.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bg1">
              <a:lumMod val="85000"/>
              <a:alpha val="80000"/>
            </a:schemeClr>
          </a:solidFill>
        </p:spPr>
        <p:txBody>
          <a:bodyPr/>
          <a:lstStyle/>
          <a:p>
            <a:r>
              <a:rPr lang="en-US" smtClean="0"/>
              <a:t>Second kind of study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8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0525"/>
            <a:ext cx="5715000" cy="5161071"/>
          </a:xfrm>
          <a:solidFill>
            <a:schemeClr val="bg1">
              <a:lumMod val="85000"/>
              <a:alpha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theory the three component of the resistance to sliding were present: friction, binding and notching.</a:t>
            </a:r>
          </a:p>
          <a:p>
            <a:r>
              <a:rPr lang="en-US" dirty="0" smtClean="0"/>
              <a:t>But it was not possible to quantify the part of each of them.</a:t>
            </a:r>
          </a:p>
          <a:p>
            <a:r>
              <a:rPr lang="en-US" dirty="0" smtClean="0"/>
              <a:t>Also what was the value of using a wire design for the movement phase in an initial crowding configuration, this kind of situation are not encounter in clinic.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5" r="12669"/>
          <a:stretch/>
        </p:blipFill>
        <p:spPr bwMode="auto">
          <a:xfrm>
            <a:off x="6319247" y="1520525"/>
            <a:ext cx="2394272" cy="1685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5" r="12669"/>
          <a:stretch/>
        </p:blipFill>
        <p:spPr bwMode="auto">
          <a:xfrm>
            <a:off x="6342998" y="3239226"/>
            <a:ext cx="2394272" cy="1685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5" r="12669"/>
          <a:stretch/>
        </p:blipFill>
        <p:spPr bwMode="auto">
          <a:xfrm>
            <a:off x="6342998" y="4996543"/>
            <a:ext cx="2394272" cy="1685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 Single Corner Rectangle 3"/>
          <p:cNvSpPr/>
          <p:nvPr/>
        </p:nvSpPr>
        <p:spPr>
          <a:xfrm>
            <a:off x="6436223" y="2260703"/>
            <a:ext cx="2160319" cy="228174"/>
          </a:xfrm>
          <a:prstGeom prst="round1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 Single Corner Rectangle 7"/>
          <p:cNvSpPr/>
          <p:nvPr/>
        </p:nvSpPr>
        <p:spPr>
          <a:xfrm rot="335963">
            <a:off x="6436222" y="3967666"/>
            <a:ext cx="2160319" cy="228174"/>
          </a:xfrm>
          <a:prstGeom prst="round1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7010400" y="3429000"/>
            <a:ext cx="76200" cy="433816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924800" y="4293608"/>
            <a:ext cx="114300" cy="556784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rved Left Arrow 12"/>
          <p:cNvSpPr/>
          <p:nvPr/>
        </p:nvSpPr>
        <p:spPr>
          <a:xfrm rot="6678521">
            <a:off x="6945737" y="3933044"/>
            <a:ext cx="558486" cy="1284503"/>
          </a:xfrm>
          <a:prstGeom prst="curved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bg1">
              <a:lumMod val="85000"/>
              <a:alpha val="80000"/>
            </a:schemeClr>
          </a:solidFill>
        </p:spPr>
        <p:txBody>
          <a:bodyPr/>
          <a:lstStyle/>
          <a:p>
            <a:r>
              <a:rPr lang="en-US" smtClean="0"/>
              <a:t>Second kind of study</a:t>
            </a: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6962634" y="2151801"/>
            <a:ext cx="304800" cy="0"/>
          </a:xfrm>
          <a:prstGeom prst="line">
            <a:avLst/>
          </a:prstGeom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983107" y="2583984"/>
            <a:ext cx="304800" cy="0"/>
          </a:xfrm>
          <a:prstGeom prst="line">
            <a:avLst/>
          </a:prstGeom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677150" y="2151801"/>
            <a:ext cx="304800" cy="0"/>
          </a:xfrm>
          <a:prstGeom prst="line">
            <a:avLst/>
          </a:prstGeom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705299" y="2583984"/>
            <a:ext cx="304800" cy="0"/>
          </a:xfrm>
          <a:prstGeom prst="line">
            <a:avLst/>
          </a:prstGeom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72300" y="3890611"/>
            <a:ext cx="152400" cy="0"/>
          </a:xfrm>
          <a:prstGeom prst="line">
            <a:avLst/>
          </a:prstGeom>
          <a:ln w="889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039100" y="4293608"/>
            <a:ext cx="152400" cy="0"/>
          </a:xfrm>
          <a:prstGeom prst="line">
            <a:avLst/>
          </a:prstGeom>
          <a:ln w="889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010099" y="6019800"/>
            <a:ext cx="152400" cy="0"/>
          </a:xfrm>
          <a:prstGeom prst="line">
            <a:avLst/>
          </a:prstGeom>
          <a:ln w="889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962634" y="5715000"/>
            <a:ext cx="152400" cy="0"/>
          </a:xfrm>
          <a:prstGeom prst="line">
            <a:avLst/>
          </a:prstGeom>
          <a:ln w="889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02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  <p:bldP spid="8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0525"/>
            <a:ext cx="8153400" cy="5161071"/>
          </a:xfrm>
          <a:solidFill>
            <a:schemeClr val="bg1">
              <a:lumMod val="85000"/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Comparison of resistance to sliding between different self-ligating brackets with second-order angulation in the dry and saliva states</a:t>
            </a:r>
          </a:p>
          <a:p>
            <a:endParaRPr lang="en-US" dirty="0" smtClean="0"/>
          </a:p>
          <a:p>
            <a:r>
              <a:rPr lang="en-US" dirty="0" err="1" smtClean="0"/>
              <a:t>Glenys</a:t>
            </a:r>
            <a:r>
              <a:rPr lang="en-US" dirty="0" smtClean="0"/>
              <a:t> A. </a:t>
            </a:r>
            <a:r>
              <a:rPr lang="en-US" dirty="0" err="1" smtClean="0"/>
              <a:t>Thorstenson</a:t>
            </a:r>
            <a:r>
              <a:rPr lang="en-US" dirty="0" smtClean="0"/>
              <a:t>, BS, and Robert P, </a:t>
            </a:r>
            <a:r>
              <a:rPr lang="en-US" dirty="0" err="1" smtClean="0"/>
              <a:t>Kusy</a:t>
            </a:r>
            <a:r>
              <a:rPr lang="en-US" dirty="0" smtClean="0"/>
              <a:t>, BS, MS, PhD</a:t>
            </a:r>
          </a:p>
          <a:p>
            <a:endParaRPr lang="en-US" dirty="0" smtClean="0"/>
          </a:p>
          <a:p>
            <a:r>
              <a:rPr lang="en-US" dirty="0" smtClean="0"/>
              <a:t>Am J </a:t>
            </a:r>
            <a:r>
              <a:rPr lang="en-US" dirty="0" err="1" smtClean="0"/>
              <a:t>Orthod</a:t>
            </a:r>
            <a:r>
              <a:rPr lang="en-US" dirty="0" smtClean="0"/>
              <a:t> </a:t>
            </a:r>
            <a:r>
              <a:rPr lang="en-US" dirty="0" err="1" smtClean="0"/>
              <a:t>Dentofacial</a:t>
            </a:r>
            <a:r>
              <a:rPr lang="en-US" dirty="0" smtClean="0"/>
              <a:t> </a:t>
            </a:r>
            <a:r>
              <a:rPr lang="en-US" dirty="0" err="1" smtClean="0"/>
              <a:t>Orthop</a:t>
            </a:r>
            <a:r>
              <a:rPr lang="en-US" dirty="0" smtClean="0"/>
              <a:t> 2002; 121: 472-82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bg1">
              <a:lumMod val="85000"/>
              <a:alpha val="80000"/>
            </a:schemeClr>
          </a:solidFill>
        </p:spPr>
        <p:txBody>
          <a:bodyPr/>
          <a:lstStyle/>
          <a:p>
            <a:r>
              <a:rPr lang="en-US" smtClean="0"/>
              <a:t>Third kind of study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8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20525"/>
            <a:ext cx="5026607" cy="5161071"/>
          </a:xfrm>
          <a:solidFill>
            <a:schemeClr val="bg1">
              <a:lumMod val="85000"/>
              <a:alpha val="80000"/>
            </a:schemeClr>
          </a:solidFill>
        </p:spPr>
        <p:txBody>
          <a:bodyPr>
            <a:normAutofit fontScale="92500"/>
          </a:bodyPr>
          <a:lstStyle/>
          <a:p>
            <a:r>
              <a:rPr lang="en-US" dirty="0" smtClean="0"/>
              <a:t>The apparatus in this study was design to study the effect of second order bend.</a:t>
            </a:r>
          </a:p>
          <a:p>
            <a:r>
              <a:rPr lang="en-US" dirty="0" smtClean="0"/>
              <a:t>Only self ligating bracket were tested, active one and passive one.</a:t>
            </a:r>
          </a:p>
          <a:p>
            <a:r>
              <a:rPr lang="en-US" dirty="0" smtClean="0"/>
              <a:t>The effect of saliva was also tested</a:t>
            </a:r>
          </a:p>
          <a:p>
            <a:r>
              <a:rPr lang="en-US" dirty="0" smtClean="0"/>
              <a:t>Friction and bending were observed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bg1">
              <a:lumMod val="85000"/>
              <a:alpha val="80000"/>
            </a:schemeClr>
          </a:solidFill>
        </p:spPr>
        <p:txBody>
          <a:bodyPr/>
          <a:lstStyle/>
          <a:p>
            <a:r>
              <a:rPr lang="en-US" smtClean="0"/>
              <a:t>Third kind of study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44493"/>
            <a:ext cx="3409084" cy="3661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6622744" y="1828800"/>
            <a:ext cx="1288796" cy="1"/>
          </a:xfrm>
          <a:prstGeom prst="straightConnector1">
            <a:avLst/>
          </a:prstGeom>
          <a:ln w="508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669600" y="5029200"/>
            <a:ext cx="1288796" cy="1"/>
          </a:xfrm>
          <a:prstGeom prst="straightConnector1">
            <a:avLst/>
          </a:prstGeom>
          <a:ln w="508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5" r="12669"/>
          <a:stretch/>
        </p:blipFill>
        <p:spPr bwMode="auto">
          <a:xfrm>
            <a:off x="5483807" y="5369593"/>
            <a:ext cx="1830191" cy="128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5" r="12669"/>
          <a:stretch/>
        </p:blipFill>
        <p:spPr bwMode="auto">
          <a:xfrm>
            <a:off x="7327577" y="5369593"/>
            <a:ext cx="1816423" cy="127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 Single Corner Rectangle 11"/>
          <p:cNvSpPr/>
          <p:nvPr/>
        </p:nvSpPr>
        <p:spPr>
          <a:xfrm>
            <a:off x="5768075" y="5926415"/>
            <a:ext cx="1261653" cy="174417"/>
          </a:xfrm>
          <a:prstGeom prst="round1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Single Corner Rectangle 12"/>
          <p:cNvSpPr/>
          <p:nvPr/>
        </p:nvSpPr>
        <p:spPr>
          <a:xfrm rot="335963">
            <a:off x="7601975" y="5940947"/>
            <a:ext cx="1364519" cy="173105"/>
          </a:xfrm>
          <a:prstGeom prst="round1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7841600" y="5369593"/>
            <a:ext cx="0" cy="505198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8668303" y="6151671"/>
            <a:ext cx="42106" cy="505984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rved Left Arrow 16"/>
          <p:cNvSpPr/>
          <p:nvPr/>
        </p:nvSpPr>
        <p:spPr>
          <a:xfrm rot="6678521">
            <a:off x="7851411" y="5972387"/>
            <a:ext cx="423697" cy="811328"/>
          </a:xfrm>
          <a:prstGeom prst="curved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91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12" grpId="0" animBg="1"/>
      <p:bldP spid="13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0525"/>
            <a:ext cx="4724400" cy="5161071"/>
          </a:xfrm>
          <a:solidFill>
            <a:schemeClr val="bg1">
              <a:lumMod val="85000"/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The results show that </a:t>
            </a:r>
            <a:r>
              <a:rPr lang="en-US" dirty="0" smtClean="0"/>
              <a:t> </a:t>
            </a:r>
            <a:r>
              <a:rPr lang="en-US" dirty="0" smtClean="0"/>
              <a:t>there was some difference in friction between the active and passive self ligating bracket.</a:t>
            </a:r>
          </a:p>
          <a:p>
            <a:r>
              <a:rPr lang="en-US" dirty="0" smtClean="0"/>
              <a:t>But this difference became insignificant as soon as bending began to occur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bg1">
              <a:lumMod val="85000"/>
              <a:alpha val="80000"/>
            </a:schemeClr>
          </a:solidFill>
        </p:spPr>
        <p:txBody>
          <a:bodyPr/>
          <a:lstStyle/>
          <a:p>
            <a:r>
              <a:rPr lang="en-US" smtClean="0"/>
              <a:t>Third kind of study</a:t>
            </a:r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r="54289"/>
          <a:stretch/>
        </p:blipFill>
        <p:spPr bwMode="auto">
          <a:xfrm>
            <a:off x="6248400" y="1748048"/>
            <a:ext cx="2749309" cy="451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7391400" y="3733800"/>
            <a:ext cx="14478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388557" y="5562600"/>
            <a:ext cx="14478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8112457" y="4648200"/>
            <a:ext cx="0" cy="106680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8115300" y="2743200"/>
            <a:ext cx="0" cy="106680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357850" y="5029200"/>
            <a:ext cx="14478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388557" y="3048000"/>
            <a:ext cx="144780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26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0525"/>
            <a:ext cx="4724400" cy="5161071"/>
          </a:xfrm>
          <a:solidFill>
            <a:schemeClr val="bg1">
              <a:lumMod val="85000"/>
              <a:alpha val="8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Experiment also show that the saliva increase a little the resistance to sliding.</a:t>
            </a:r>
          </a:p>
          <a:p>
            <a:r>
              <a:rPr lang="en-US" dirty="0" smtClean="0"/>
              <a:t>Conclusion, an experiment that does not include variation of angulation between the wire and the bracket is complement irrelevant.</a:t>
            </a:r>
          </a:p>
          <a:p>
            <a:r>
              <a:rPr lang="en-US" dirty="0" smtClean="0"/>
              <a:t>But this experiment has been interpreted by some as showing that active clip generate more friction than passive one. </a:t>
            </a:r>
          </a:p>
          <a:p>
            <a:r>
              <a:rPr lang="en-US" dirty="0" smtClean="0"/>
              <a:t>Passive clip make the teeth move faster.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bg1">
              <a:lumMod val="85000"/>
              <a:alpha val="80000"/>
            </a:schemeClr>
          </a:solidFill>
        </p:spPr>
        <p:txBody>
          <a:bodyPr/>
          <a:lstStyle/>
          <a:p>
            <a:r>
              <a:rPr lang="en-US" smtClean="0"/>
              <a:t>Third kind of study</a:t>
            </a:r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8168"/>
          <a:stretch/>
        </p:blipFill>
        <p:spPr bwMode="auto">
          <a:xfrm>
            <a:off x="6130109" y="1524000"/>
            <a:ext cx="26416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 r="28300"/>
          <a:stretch/>
        </p:blipFill>
        <p:spPr bwMode="auto">
          <a:xfrm>
            <a:off x="6302829" y="4191000"/>
            <a:ext cx="246888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384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  <a:alpha val="80000"/>
            </a:schemeClr>
          </a:solidFill>
        </p:spPr>
        <p:txBody>
          <a:bodyPr/>
          <a:lstStyle/>
          <a:p>
            <a:r>
              <a:rPr lang="en-US" smtClean="0"/>
              <a:t>History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  <a:solidFill>
            <a:schemeClr val="bg1">
              <a:lumMod val="85000"/>
              <a:alpha val="80000"/>
            </a:schemeClr>
          </a:solidFill>
        </p:spPr>
        <p:txBody>
          <a:bodyPr/>
          <a:lstStyle/>
          <a:p>
            <a:r>
              <a:rPr lang="en-US" dirty="0" smtClean="0"/>
              <a:t>Optimal force, differential force and anchorage</a:t>
            </a:r>
          </a:p>
          <a:p>
            <a:r>
              <a:rPr lang="en-US" dirty="0" smtClean="0"/>
              <a:t>E.H. </a:t>
            </a:r>
            <a:r>
              <a:rPr lang="en-US" dirty="0" err="1" smtClean="0"/>
              <a:t>Hixon</a:t>
            </a:r>
            <a:r>
              <a:rPr lang="en-US" dirty="0" smtClean="0"/>
              <a:t>, </a:t>
            </a:r>
            <a:r>
              <a:rPr lang="en-US" dirty="0" err="1" smtClean="0"/>
              <a:t>H.Atikian</a:t>
            </a:r>
            <a:r>
              <a:rPr lang="en-US" dirty="0" smtClean="0"/>
              <a:t>, G.E. Callow, H.W. McDonald and R.J. </a:t>
            </a:r>
            <a:r>
              <a:rPr lang="en-US" dirty="0" err="1" smtClean="0"/>
              <a:t>Tacy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AJO volume 55, Number 1, May 1969 437-457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01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  <a:alpha val="80000"/>
            </a:schemeClr>
          </a:solidFill>
        </p:spPr>
        <p:txBody>
          <a:bodyPr/>
          <a:lstStyle/>
          <a:p>
            <a:r>
              <a:rPr lang="en-US" smtClean="0"/>
              <a:t>rational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  <a:solidFill>
            <a:schemeClr val="bg1">
              <a:lumMod val="85000"/>
              <a:alpha val="8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The aim of this publication was to test the existence of an optimal force for tooth movement, and therefore the use of differential forces to improve anchorage</a:t>
            </a:r>
          </a:p>
          <a:p>
            <a:r>
              <a:rPr lang="en-US" dirty="0" smtClean="0"/>
              <a:t>To test this hypothesis the effect of force on tooth movement had to be studied</a:t>
            </a:r>
          </a:p>
          <a:p>
            <a:r>
              <a:rPr lang="en-US" dirty="0" smtClean="0"/>
              <a:t>Tipping movement produce an uneven pattern of stress on the tooth. The effect of force cannot therefore be studied</a:t>
            </a:r>
          </a:p>
          <a:p>
            <a:r>
              <a:rPr lang="en-US" dirty="0" smtClean="0"/>
              <a:t>To study the effect of force, translation movement must be obtain, and the surface of the root must be estimated.</a:t>
            </a:r>
          </a:p>
          <a:p>
            <a:r>
              <a:rPr lang="en-US" dirty="0" smtClean="0"/>
              <a:t>The force system must also deliver constant, and precisely measurable force.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51948"/>
            <a:ext cx="3457575" cy="238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381" y="4114800"/>
            <a:ext cx="3306794" cy="2317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89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  <a:alpha val="80000"/>
            </a:schemeClr>
          </a:solidFill>
        </p:spPr>
        <p:txBody>
          <a:bodyPr/>
          <a:lstStyle/>
          <a:p>
            <a:r>
              <a:rPr lang="en-US" smtClean="0"/>
              <a:t>Rational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  <a:solidFill>
            <a:schemeClr val="bg1">
              <a:lumMod val="85000"/>
              <a:alpha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Segmented arch mechanic allow to control precisely the level and direction of force. The force delivered are also relatively constant.</a:t>
            </a:r>
          </a:p>
          <a:p>
            <a:r>
              <a:rPr lang="en-US" dirty="0" smtClean="0"/>
              <a:t>The trouble was to obtain translation. During the retraction phase of the canine.</a:t>
            </a:r>
          </a:p>
          <a:p>
            <a:r>
              <a:rPr lang="en-US" dirty="0" smtClean="0"/>
              <a:t>In the SAT the tipping is control by anti rotation bend, but the tipping is only limited not eliminated.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76400"/>
            <a:ext cx="3124200" cy="2263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5562600" y="3957364"/>
            <a:ext cx="3087709" cy="249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89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  <a:alpha val="80000"/>
            </a:schemeClr>
          </a:solidFill>
        </p:spPr>
        <p:txBody>
          <a:bodyPr/>
          <a:lstStyle/>
          <a:p>
            <a:r>
              <a:rPr lang="en-US" smtClean="0"/>
              <a:t>Basic Mechanics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153400" cy="2590800"/>
          </a:xfrm>
          <a:solidFill>
            <a:schemeClr val="bg1">
              <a:lumMod val="85000"/>
              <a:alpha val="80000"/>
            </a:schemeClr>
          </a:solidFill>
        </p:spPr>
        <p:txBody>
          <a:bodyPr/>
          <a:lstStyle/>
          <a:p>
            <a:r>
              <a:rPr lang="en-US" smtClean="0"/>
              <a:t>Deformable continuous motion model</a:t>
            </a:r>
          </a:p>
          <a:p>
            <a:r>
              <a:rPr lang="en-US" smtClean="0"/>
              <a:t>Is used to predict the flow field of a fluid</a:t>
            </a:r>
          </a:p>
          <a:p>
            <a:endParaRPr lang="en-US" smtClean="0"/>
          </a:p>
          <a:p>
            <a:r>
              <a:rPr lang="en-US" smtClean="0"/>
              <a:t>Not used in orthodontics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89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  <a:alpha val="80000"/>
            </a:schemeClr>
          </a:solidFill>
        </p:spPr>
        <p:txBody>
          <a:bodyPr/>
          <a:lstStyle/>
          <a:p>
            <a:r>
              <a:rPr lang="en-US" dirty="0" smtClean="0"/>
              <a:t>Basic Mechanics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876800"/>
          </a:xfrm>
          <a:solidFill>
            <a:schemeClr val="bg1">
              <a:lumMod val="85000"/>
              <a:alpha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After experimentation it was evident that eliminating the tipping movement was not possible by using SAT.</a:t>
            </a:r>
          </a:p>
          <a:p>
            <a:r>
              <a:rPr lang="en-US" dirty="0" smtClean="0"/>
              <a:t>The solution was to use a continuous archwire as a guide for the sliding. The author used a 0.022×0.025 stainless steel wire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332" y="2438400"/>
            <a:ext cx="4228754" cy="298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89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  <a:alpha val="80000"/>
            </a:schemeClr>
          </a:solidFill>
        </p:spPr>
        <p:txBody>
          <a:bodyPr/>
          <a:lstStyle/>
          <a:p>
            <a:r>
              <a:rPr lang="en-US" smtClean="0"/>
              <a:t>Basic Mechanics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876800"/>
          </a:xfrm>
          <a:solidFill>
            <a:schemeClr val="bg1">
              <a:lumMod val="85000"/>
              <a:alpha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wire was soldered to the retraction spring.</a:t>
            </a:r>
          </a:p>
          <a:p>
            <a:r>
              <a:rPr lang="en-US" dirty="0" smtClean="0"/>
              <a:t>To evaluate the displacement, titanium implant were used.</a:t>
            </a:r>
          </a:p>
          <a:p>
            <a:r>
              <a:rPr lang="en-US" dirty="0" smtClean="0"/>
              <a:t>Scratch were made on the wire between each appointment.</a:t>
            </a:r>
          </a:p>
          <a:p>
            <a:r>
              <a:rPr lang="en-US" dirty="0" smtClean="0"/>
              <a:t>Rotation and tipping occur.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399" y="1567789"/>
            <a:ext cx="3581401" cy="2529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399" y="4115654"/>
            <a:ext cx="3581401" cy="252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2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  <a:alpha val="80000"/>
            </a:schemeClr>
          </a:solidFill>
        </p:spPr>
        <p:txBody>
          <a:bodyPr/>
          <a:lstStyle/>
          <a:p>
            <a:r>
              <a:rPr lang="en-US" smtClean="0"/>
              <a:t>History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  <a:alpha val="80000"/>
            </a:schemeClr>
          </a:solidFill>
        </p:spPr>
        <p:txBody>
          <a:bodyPr/>
          <a:lstStyle/>
          <a:p>
            <a:r>
              <a:rPr lang="en-US" dirty="0" smtClean="0"/>
              <a:t>On force and tooth movement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E.H. </a:t>
            </a:r>
            <a:r>
              <a:rPr lang="en-US" dirty="0" err="1" smtClean="0"/>
              <a:t>Hixon</a:t>
            </a:r>
            <a:r>
              <a:rPr lang="en-US" dirty="0" smtClean="0"/>
              <a:t>, T.O. </a:t>
            </a:r>
            <a:r>
              <a:rPr lang="en-US" dirty="0" err="1" smtClean="0"/>
              <a:t>Aasen</a:t>
            </a:r>
            <a:r>
              <a:rPr lang="en-US" dirty="0" smtClean="0"/>
              <a:t>, J. </a:t>
            </a:r>
            <a:r>
              <a:rPr lang="en-US" dirty="0" err="1" smtClean="0"/>
              <a:t>Arango</a:t>
            </a:r>
            <a:r>
              <a:rPr lang="en-US" dirty="0" smtClean="0"/>
              <a:t>, R.A. Clark, R. </a:t>
            </a:r>
            <a:r>
              <a:rPr lang="en-US" dirty="0" err="1" smtClean="0"/>
              <a:t>Klosterman</a:t>
            </a:r>
            <a:r>
              <a:rPr lang="en-US" dirty="0" smtClean="0"/>
              <a:t>, S.S. Miller, W.M. Odom</a:t>
            </a:r>
          </a:p>
          <a:p>
            <a:endParaRPr lang="en-US" dirty="0" smtClean="0"/>
          </a:p>
          <a:p>
            <a:r>
              <a:rPr lang="en-US" dirty="0" smtClean="0"/>
              <a:t>AJO volume 57, Number 5 1970 P 476-489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89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  <a:alpha val="80000"/>
            </a:schemeClr>
          </a:solidFill>
        </p:spPr>
        <p:txBody>
          <a:bodyPr/>
          <a:lstStyle/>
          <a:p>
            <a:r>
              <a:rPr lang="en-US" smtClean="0"/>
              <a:t>Basic Mechanics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648200"/>
          </a:xfrm>
          <a:solidFill>
            <a:schemeClr val="bg1">
              <a:lumMod val="85000"/>
              <a:alpha val="8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To </a:t>
            </a:r>
            <a:r>
              <a:rPr lang="en-US" dirty="0" smtClean="0"/>
              <a:t>limit </a:t>
            </a:r>
            <a:r>
              <a:rPr lang="en-US" dirty="0" smtClean="0"/>
              <a:t>the tipping the author did the same experiment but this time by using a sliding mechanic with two wire (0.045 SS) for guide. </a:t>
            </a:r>
          </a:p>
          <a:p>
            <a:r>
              <a:rPr lang="en-US" dirty="0" smtClean="0"/>
              <a:t>This way rotation was eliminated</a:t>
            </a:r>
          </a:p>
          <a:p>
            <a:r>
              <a:rPr lang="en-US" dirty="0" smtClean="0"/>
              <a:t>The wires were inserted into tube</a:t>
            </a:r>
          </a:p>
          <a:p>
            <a:r>
              <a:rPr lang="en-US" dirty="0" smtClean="0"/>
              <a:t>The force was delivered by using elastic.</a:t>
            </a:r>
          </a:p>
          <a:p>
            <a:r>
              <a:rPr lang="en-US" dirty="0" smtClean="0"/>
              <a:t>The author as to estimate, the friction generated by the wire, the deflection of the wire, and de decay of the elastic.</a:t>
            </a:r>
          </a:p>
          <a:p>
            <a:r>
              <a:rPr lang="en-US" dirty="0" smtClean="0"/>
              <a:t>The appliance was testing only one tube with no angulation between the tube and the wire. The configuration was cantilever like.</a:t>
            </a:r>
          </a:p>
          <a:p>
            <a:r>
              <a:rPr lang="en-US" dirty="0" smtClean="0"/>
              <a:t>Of interest here are : </a:t>
            </a:r>
          </a:p>
          <a:p>
            <a:r>
              <a:rPr lang="en-US" dirty="0" smtClean="0"/>
              <a:t>FRICTION and DEFLECTION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8524" y="3999356"/>
            <a:ext cx="296418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600200"/>
            <a:ext cx="3320831" cy="23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89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  <a:alpha val="80000"/>
            </a:schemeClr>
          </a:solidFill>
        </p:spPr>
        <p:txBody>
          <a:bodyPr/>
          <a:lstStyle/>
          <a:p>
            <a:r>
              <a:rPr lang="en-US" smtClean="0"/>
              <a:t>Deflection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648200"/>
          </a:xfrm>
          <a:solidFill>
            <a:schemeClr val="bg1">
              <a:lumMod val="85000"/>
              <a:alpha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smtClean="0"/>
              <a:t>Mechanical test show that in all case deflection of the wire would happen with the force used in the mouth event with the 0.045 wire.</a:t>
            </a:r>
          </a:p>
          <a:p>
            <a:r>
              <a:rPr lang="en-US" smtClean="0"/>
              <a:t>The show that with orthodontic wire the movement obtain are not translation but a serie of tipping</a:t>
            </a:r>
          </a:p>
          <a:p>
            <a:pPr marL="0" indent="0">
              <a:buNone/>
            </a:pPr>
            <a:endParaRPr lang="en-US" smtClean="0"/>
          </a:p>
          <a:p>
            <a:endParaRPr lang="en-US" smtClean="0"/>
          </a:p>
        </p:txBody>
      </p:sp>
      <p:pic>
        <p:nvPicPr>
          <p:cNvPr id="2050" name="Picture 2" descr="U:\travail\presentation\mecanic 4\2012_08_13\case presentation_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006" y="4343400"/>
            <a:ext cx="2895600" cy="205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348" y="1633330"/>
            <a:ext cx="4251029" cy="253943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V="1">
            <a:off x="5105400" y="3619500"/>
            <a:ext cx="3932977" cy="3810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334000" y="3657600"/>
            <a:ext cx="0" cy="237876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085398" y="3638550"/>
            <a:ext cx="0" cy="237876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400800" y="3657600"/>
            <a:ext cx="0" cy="237876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30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  <a:alpha val="80000"/>
            </a:schemeClr>
          </a:solidFill>
        </p:spPr>
        <p:txBody>
          <a:bodyPr/>
          <a:lstStyle/>
          <a:p>
            <a:r>
              <a:rPr lang="en-US" smtClean="0"/>
              <a:t>Deflection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648200"/>
          </a:xfrm>
          <a:solidFill>
            <a:schemeClr val="bg1">
              <a:lumMod val="85000"/>
              <a:alpha val="8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Tipping of the crown producing a deflection of the wire until the deflection of the wire counterbalance the retraction force.</a:t>
            </a:r>
          </a:p>
          <a:p>
            <a:r>
              <a:rPr lang="en-US" dirty="0" smtClean="0"/>
              <a:t>The bending of the wire produce a tipping of the root.</a:t>
            </a:r>
          </a:p>
          <a:p>
            <a:r>
              <a:rPr lang="en-US" dirty="0" smtClean="0"/>
              <a:t>Because of this basic mechanic the important factor during tooth movement will be binding not friction</a:t>
            </a:r>
          </a:p>
          <a:p>
            <a:endParaRPr lang="en-US" dirty="0" smtClean="0"/>
          </a:p>
        </p:txBody>
      </p:sp>
      <p:pic>
        <p:nvPicPr>
          <p:cNvPr id="2050" name="Picture 2" descr="U:\travail\presentation\mecanic 4\2012_08_13\case presentation_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672" y="1752600"/>
            <a:ext cx="2895600" cy="205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5" r="12669"/>
          <a:stretch/>
        </p:blipFill>
        <p:spPr bwMode="auto">
          <a:xfrm>
            <a:off x="6319245" y="4419600"/>
            <a:ext cx="2394272" cy="1685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 Single Corner Rectangle 10"/>
          <p:cNvSpPr/>
          <p:nvPr/>
        </p:nvSpPr>
        <p:spPr>
          <a:xfrm rot="335963">
            <a:off x="6412469" y="5148040"/>
            <a:ext cx="2160319" cy="228174"/>
          </a:xfrm>
          <a:prstGeom prst="round1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6986647" y="4609374"/>
            <a:ext cx="76200" cy="433816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7901047" y="5473982"/>
            <a:ext cx="114300" cy="556784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rved Left Arrow 15"/>
          <p:cNvSpPr/>
          <p:nvPr/>
        </p:nvSpPr>
        <p:spPr>
          <a:xfrm rot="6678521">
            <a:off x="6921984" y="5113418"/>
            <a:ext cx="558486" cy="1284503"/>
          </a:xfrm>
          <a:prstGeom prst="curved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urved Left Arrow 16"/>
          <p:cNvSpPr/>
          <p:nvPr/>
        </p:nvSpPr>
        <p:spPr>
          <a:xfrm rot="6678521" flipH="1">
            <a:off x="7650254" y="3967122"/>
            <a:ext cx="469101" cy="1284503"/>
          </a:xfrm>
          <a:prstGeom prst="curvedLeftArrow">
            <a:avLst>
              <a:gd name="adj1" fmla="val 50000"/>
              <a:gd name="adj2" fmla="val 32069"/>
              <a:gd name="adj3" fmla="val 25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28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11" grpId="0" animBg="1"/>
      <p:bldP spid="16" grpId="0" animBg="1"/>
      <p:bldP spid="1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  <a:alpha val="80000"/>
            </a:schemeClr>
          </a:solidFill>
        </p:spPr>
        <p:txBody>
          <a:bodyPr/>
          <a:lstStyle/>
          <a:p>
            <a:r>
              <a:rPr lang="en-US" smtClean="0"/>
              <a:t>Conclusion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5029200"/>
          </a:xfrm>
          <a:solidFill>
            <a:schemeClr val="bg1">
              <a:lumMod val="85000"/>
              <a:alpha val="80000"/>
            </a:schemeClr>
          </a:solidFill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The friction was evaluated in with an intron machine.</a:t>
            </a:r>
          </a:p>
          <a:p>
            <a:r>
              <a:rPr lang="en-US" dirty="0" smtClean="0"/>
              <a:t>The experiment showed that the part of the friction increase with the force applied. It range from 10 to 20%  of the force applied</a:t>
            </a:r>
          </a:p>
          <a:p>
            <a:r>
              <a:rPr lang="en-US" dirty="0" smtClean="0"/>
              <a:t>To stimulate the movement that can occur during mastication the experiment was repeated while using an electrical vibrator.</a:t>
            </a:r>
          </a:p>
          <a:p>
            <a:r>
              <a:rPr lang="en-US" dirty="0" smtClean="0"/>
              <a:t>The friction level then dropped to 5% and stay almost constant independently of the force apply.</a:t>
            </a:r>
          </a:p>
          <a:p>
            <a:r>
              <a:rPr lang="en-US" dirty="0" smtClean="0"/>
              <a:t>But this study used tube, not bracket with an active retention  system (ligature or elastomeric chain)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Nevertheless it was the first to show that friction was influence by lateral movement of the wire in relation to the bracket.</a:t>
            </a:r>
          </a:p>
        </p:txBody>
      </p:sp>
      <p:pic>
        <p:nvPicPr>
          <p:cNvPr id="3074" name="Picture 2" descr="U:\travail\presentation\mecanic 4\2012_08_13\case present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1506940"/>
            <a:ext cx="3733800" cy="378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724400" y="5486400"/>
            <a:ext cx="4220001" cy="114850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</a:rPr>
              <a:t>It also show that tooth movement was a </a:t>
            </a:r>
            <a:r>
              <a:rPr lang="en-US" b="1" dirty="0" err="1" smtClean="0">
                <a:solidFill>
                  <a:srgbClr val="FF0000"/>
                </a:solidFill>
              </a:rPr>
              <a:t>serie</a:t>
            </a:r>
            <a:r>
              <a:rPr lang="en-US" b="1" dirty="0" smtClean="0">
                <a:solidFill>
                  <a:srgbClr val="FF0000"/>
                </a:solidFill>
              </a:rPr>
              <a:t> of tipping not a translation</a:t>
            </a:r>
            <a:endParaRPr lang="en-US" sz="3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89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  <a:alpha val="80000"/>
            </a:schemeClr>
          </a:solidFill>
        </p:spPr>
        <p:txBody>
          <a:bodyPr/>
          <a:lstStyle/>
          <a:p>
            <a:r>
              <a:rPr lang="en-US" smtClean="0"/>
              <a:t>Vibration recent study 1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  <a:solidFill>
            <a:schemeClr val="bg1">
              <a:lumMod val="85000"/>
              <a:alpha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en-US" smtClean="0"/>
              <a:t>Other study have shown the inequacy of using a cantaliver configuration</a:t>
            </a:r>
          </a:p>
          <a:p>
            <a:r>
              <a:rPr lang="en-US" smtClean="0"/>
              <a:t>Cantaliver configuration will understimate by a factor 3 to 9 the moment created by the bending force</a:t>
            </a:r>
          </a:p>
          <a:p>
            <a:r>
              <a:rPr lang="en-US" smtClean="0"/>
              <a:t>Also the average distance of the center of rotation to the bracket slot is estimated at 10 mm</a:t>
            </a:r>
            <a:endParaRPr lang="en-US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112" y="3506012"/>
            <a:ext cx="2237051" cy="3096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5" r="12669"/>
          <a:stretch/>
        </p:blipFill>
        <p:spPr bwMode="auto">
          <a:xfrm>
            <a:off x="6295492" y="1676400"/>
            <a:ext cx="2394272" cy="1685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 Single Corner Rectangle 7"/>
          <p:cNvSpPr/>
          <p:nvPr/>
        </p:nvSpPr>
        <p:spPr>
          <a:xfrm rot="335963">
            <a:off x="6388716" y="2404840"/>
            <a:ext cx="2160319" cy="228174"/>
          </a:xfrm>
          <a:prstGeom prst="round1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6962894" y="1866174"/>
            <a:ext cx="76200" cy="433816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7877294" y="2730782"/>
            <a:ext cx="114300" cy="556784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rved Left Arrow 10"/>
          <p:cNvSpPr/>
          <p:nvPr/>
        </p:nvSpPr>
        <p:spPr>
          <a:xfrm rot="6678521">
            <a:off x="6898231" y="2370218"/>
            <a:ext cx="558486" cy="1284503"/>
          </a:xfrm>
          <a:prstGeom prst="curved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000994" y="5440882"/>
            <a:ext cx="351952" cy="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492628" y="5943600"/>
            <a:ext cx="441816" cy="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64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8" grpId="0" animBg="1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  <a:alpha val="80000"/>
            </a:schemeClr>
          </a:solidFill>
        </p:spPr>
        <p:txBody>
          <a:bodyPr/>
          <a:lstStyle/>
          <a:p>
            <a:r>
              <a:rPr lang="en-US" smtClean="0"/>
              <a:t>Vibration recent study 1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solidFill>
            <a:schemeClr val="bg1">
              <a:lumMod val="85000"/>
              <a:alpha val="80000"/>
            </a:schemeClr>
          </a:solidFill>
        </p:spPr>
        <p:txBody>
          <a:bodyPr/>
          <a:lstStyle/>
          <a:p>
            <a:r>
              <a:rPr lang="en-US" smtClean="0"/>
              <a:t>Friction in perspective</a:t>
            </a:r>
          </a:p>
          <a:p>
            <a:endParaRPr lang="en-US" smtClean="0"/>
          </a:p>
          <a:p>
            <a:r>
              <a:rPr lang="en-US" smtClean="0"/>
              <a:t>Stanley Braun, DDS, MME, Maurice Bluestein, PhD, B.Keith Moore, Phd, and Gary</a:t>
            </a:r>
          </a:p>
          <a:p>
            <a:endParaRPr lang="en-US" smtClean="0"/>
          </a:p>
          <a:p>
            <a:r>
              <a:rPr lang="en-US" smtClean="0"/>
              <a:t>Am J Orthod Dentofacial Orthop 1999; 115: 619-27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4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  <a:alpha val="80000"/>
            </a:schemeClr>
          </a:solidFill>
        </p:spPr>
        <p:txBody>
          <a:bodyPr/>
          <a:lstStyle/>
          <a:p>
            <a:r>
              <a:rPr lang="en-US" smtClean="0"/>
              <a:t>Vibration recent study 1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191000" cy="5029200"/>
          </a:xfrm>
          <a:solidFill>
            <a:schemeClr val="bg1">
              <a:lumMod val="85000"/>
              <a:alpha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smtClean="0"/>
              <a:t>The appartus used allow to have two points of attachement</a:t>
            </a:r>
          </a:p>
          <a:p>
            <a:r>
              <a:rPr lang="en-US" smtClean="0"/>
              <a:t>Two kind of bracket configuration were tested</a:t>
            </a:r>
          </a:p>
          <a:p>
            <a:r>
              <a:rPr lang="en-US" smtClean="0"/>
              <a:t>Three size of wire</a:t>
            </a:r>
          </a:p>
          <a:p>
            <a:r>
              <a:rPr lang="en-US" smtClean="0"/>
              <a:t>Two kind of ligation: elatomeric and ligature wire</a:t>
            </a:r>
          </a:p>
          <a:p>
            <a:r>
              <a:rPr lang="en-US" smtClean="0"/>
              <a:t>Vibration were obtain by touche of the finger</a:t>
            </a:r>
          </a:p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81200"/>
            <a:ext cx="311467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  <a:alpha val="80000"/>
            </a:schemeClr>
          </a:solidFill>
        </p:spPr>
        <p:txBody>
          <a:bodyPr/>
          <a:lstStyle/>
          <a:p>
            <a:r>
              <a:rPr lang="en-US" smtClean="0"/>
              <a:t>Basic Mechanics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67000"/>
          </a:xfrm>
          <a:solidFill>
            <a:schemeClr val="bg1">
              <a:lumMod val="85000"/>
              <a:alpha val="80000"/>
            </a:schemeClr>
          </a:solidFill>
        </p:spPr>
        <p:txBody>
          <a:bodyPr/>
          <a:lstStyle/>
          <a:p>
            <a:r>
              <a:rPr lang="en-US" smtClean="0"/>
              <a:t>Mass-point particle model</a:t>
            </a:r>
          </a:p>
          <a:p>
            <a:r>
              <a:rPr lang="en-US" smtClean="0"/>
              <a:t>The element have mass but no volume</a:t>
            </a:r>
          </a:p>
          <a:p>
            <a:r>
              <a:rPr lang="en-US" smtClean="0"/>
              <a:t>Balistic</a:t>
            </a:r>
          </a:p>
          <a:p>
            <a:r>
              <a:rPr lang="en-US" smtClean="0"/>
              <a:t>Movement of an object in space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89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  <a:alpha val="80000"/>
            </a:schemeClr>
          </a:solidFill>
        </p:spPr>
        <p:txBody>
          <a:bodyPr/>
          <a:lstStyle/>
          <a:p>
            <a:r>
              <a:rPr lang="en-US" smtClean="0"/>
              <a:t>Vibration recent study 1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solidFill>
            <a:schemeClr val="bg1">
              <a:lumMod val="85000"/>
              <a:alpha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mtClean="0"/>
              <a:t>The resulte show that the friction was reduce to zero at each vibration.</a:t>
            </a:r>
          </a:p>
          <a:p>
            <a:pPr marL="0" indent="0">
              <a:buNone/>
            </a:pPr>
            <a:endParaRPr lang="en-US" smtClean="0"/>
          </a:p>
          <a:p>
            <a:r>
              <a:rPr lang="en-US" smtClean="0"/>
              <a:t>The resulte were not dependent of the type of ligation, the size of the archwire and the dimension of the bracket slot</a:t>
            </a:r>
          </a:p>
          <a:p>
            <a:r>
              <a:rPr lang="en-US" smtClean="0"/>
              <a:t>The residual friction was more important with the 0.016 SS archwire than with the bigger diameter.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0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  <a:alpha val="80000"/>
            </a:schemeClr>
          </a:solidFill>
        </p:spPr>
        <p:txBody>
          <a:bodyPr/>
          <a:lstStyle/>
          <a:p>
            <a:r>
              <a:rPr lang="en-US" smtClean="0"/>
              <a:t>Vibration recent study 2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solidFill>
            <a:schemeClr val="bg1">
              <a:lumMod val="85000"/>
              <a:alpha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An Ex Vivo Investigation into the Effect of Bracket Displacement on the Resistance to Sliding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D. O’Reilly, B. Dent.SC., F.D.S., M.Dent.SC., </a:t>
            </a:r>
            <a:r>
              <a:rPr lang="en-US" dirty="0" err="1" smtClean="0"/>
              <a:t>M.Orth</a:t>
            </a:r>
            <a:r>
              <a:rPr lang="en-US" dirty="0" smtClean="0"/>
              <a:t>. P.A. Dowling, B.Dent.SC., F.F.D., </a:t>
            </a:r>
            <a:r>
              <a:rPr lang="en-US" dirty="0" err="1" smtClean="0"/>
              <a:t>D.Orth</a:t>
            </a:r>
            <a:r>
              <a:rPr lang="en-US" dirty="0" smtClean="0"/>
              <a:t>., M.Dent.SC. , </a:t>
            </a:r>
            <a:r>
              <a:rPr lang="en-US" dirty="0" err="1" smtClean="0"/>
              <a:t>M.Orth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Bristish</a:t>
            </a:r>
            <a:r>
              <a:rPr lang="en-US" dirty="0" smtClean="0"/>
              <a:t> Journal of Orthodontics/ Vol. 26/1999/219-227</a:t>
            </a:r>
          </a:p>
        </p:txBody>
      </p:sp>
    </p:spTree>
    <p:extLst>
      <p:ext uri="{BB962C8B-B14F-4D97-AF65-F5344CB8AC3E}">
        <p14:creationId xmlns:p14="http://schemas.microsoft.com/office/powerpoint/2010/main" val="253644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  <a:alpha val="80000"/>
            </a:schemeClr>
          </a:solidFill>
        </p:spPr>
        <p:txBody>
          <a:bodyPr/>
          <a:lstStyle/>
          <a:p>
            <a:r>
              <a:rPr lang="en-US" smtClean="0"/>
              <a:t>Vibration recent study 2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724400" cy="4953000"/>
          </a:xfrm>
          <a:solidFill>
            <a:schemeClr val="bg1">
              <a:lumMod val="85000"/>
              <a:alpha val="8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en-US" smtClean="0"/>
              <a:t>Same kind of appartus, two points of fixation for the wire, angulation of the bracket was variable.</a:t>
            </a:r>
          </a:p>
          <a:p>
            <a:r>
              <a:rPr lang="en-US" smtClean="0"/>
              <a:t>The bracket used were of classic designe, but a piece of stainless steel wire was welded over each type of wing, to avoid the variable of ligation</a:t>
            </a:r>
          </a:p>
          <a:p>
            <a:r>
              <a:rPr lang="en-US" smtClean="0"/>
              <a:t>In fact the bracket were equivalente to sefl ligating passive bracket.</a:t>
            </a:r>
          </a:p>
          <a:p>
            <a:r>
              <a:rPr lang="en-US" smtClean="0"/>
              <a:t>In this experiment the experiment was done four time with different amplitude of displacement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833" y="2057400"/>
            <a:ext cx="3374441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urved Left Arrow 4"/>
          <p:cNvSpPr/>
          <p:nvPr/>
        </p:nvSpPr>
        <p:spPr>
          <a:xfrm rot="6678521">
            <a:off x="6089598" y="4116646"/>
            <a:ext cx="279243" cy="642251"/>
          </a:xfrm>
          <a:prstGeom prst="curved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Left Arrow 5"/>
          <p:cNvSpPr/>
          <p:nvPr/>
        </p:nvSpPr>
        <p:spPr>
          <a:xfrm rot="6678521" flipH="1">
            <a:off x="6256305" y="3739023"/>
            <a:ext cx="304035" cy="642251"/>
          </a:xfrm>
          <a:prstGeom prst="curved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1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animBg="1"/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  <a:alpha val="80000"/>
            </a:schemeClr>
          </a:solidFill>
        </p:spPr>
        <p:txBody>
          <a:bodyPr/>
          <a:lstStyle/>
          <a:p>
            <a:r>
              <a:rPr lang="en-US" smtClean="0"/>
              <a:t>Vibration recent study 2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5105400"/>
          </a:xfrm>
          <a:solidFill>
            <a:schemeClr val="bg1">
              <a:lumMod val="85000"/>
              <a:alpha val="8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en-US" smtClean="0"/>
              <a:t>Typical graph</a:t>
            </a:r>
          </a:p>
          <a:p>
            <a:r>
              <a:rPr lang="en-US" smtClean="0"/>
              <a:t>The red point show the maximum resistance (angulation of the bracket 0)</a:t>
            </a:r>
          </a:p>
          <a:p>
            <a:r>
              <a:rPr lang="en-US" smtClean="0"/>
              <a:t>The blue point show the minimum restistance (maximum angulation of the bracket)</a:t>
            </a:r>
          </a:p>
          <a:p>
            <a:r>
              <a:rPr lang="en-US" smtClean="0"/>
              <a:t>For the analysis only the points of maximum resistance were analysed.</a:t>
            </a:r>
          </a:p>
          <a:p>
            <a:r>
              <a:rPr lang="en-US" smtClean="0"/>
              <a:t>They show a reduction of friction from 20% to 80% depending of the wire size.</a:t>
            </a:r>
          </a:p>
          <a:p>
            <a:r>
              <a:rPr lang="en-US" smtClean="0"/>
              <a:t>They also show that the friction was more important for the 0.016 SS archwire than for the bigger diameter</a:t>
            </a:r>
          </a:p>
          <a:p>
            <a:endParaRPr lang="en-US" smtClean="0"/>
          </a:p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878" y="4179048"/>
            <a:ext cx="3895725" cy="2667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5974381" y="4440116"/>
            <a:ext cx="2667000" cy="533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004861" y="5033648"/>
            <a:ext cx="2636520" cy="10504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044618" y="4973516"/>
            <a:ext cx="2596763" cy="1339132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126781" y="5507248"/>
            <a:ext cx="2600077" cy="119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8298481" y="4331448"/>
            <a:ext cx="685800" cy="108668"/>
          </a:xfrm>
          <a:prstGeom prst="rect">
            <a:avLst/>
          </a:prstGeom>
          <a:solidFill>
            <a:srgbClr val="00B05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298481" y="4440116"/>
            <a:ext cx="685800" cy="108668"/>
          </a:xfrm>
          <a:prstGeom prst="rect">
            <a:avLst/>
          </a:prstGeom>
          <a:solidFill>
            <a:schemeClr val="accent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8298481" y="4548784"/>
            <a:ext cx="685800" cy="108668"/>
          </a:xfrm>
          <a:prstGeom prst="rect">
            <a:avLst/>
          </a:prstGeom>
          <a:solidFill>
            <a:srgbClr val="FFFF0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298481" y="4657452"/>
            <a:ext cx="685800" cy="108668"/>
          </a:xfrm>
          <a:prstGeom prst="rect">
            <a:avLst/>
          </a:prstGeom>
          <a:solidFill>
            <a:srgbClr val="FF000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657" y="1676400"/>
            <a:ext cx="3739917" cy="2378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Donut 27"/>
          <p:cNvSpPr/>
          <p:nvPr/>
        </p:nvSpPr>
        <p:spPr>
          <a:xfrm>
            <a:off x="7685567" y="5558848"/>
            <a:ext cx="152400" cy="147952"/>
          </a:xfrm>
          <a:prstGeom prst="donut">
            <a:avLst>
              <a:gd name="adj" fmla="val 24604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6126781" y="2438400"/>
            <a:ext cx="60809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477000" y="2475614"/>
            <a:ext cx="60809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705600" y="2534093"/>
            <a:ext cx="60809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099806" y="2524347"/>
            <a:ext cx="60809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412339" y="2527891"/>
            <a:ext cx="60809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682957" y="2551814"/>
            <a:ext cx="60809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8001000" y="2562447"/>
            <a:ext cx="60809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8384473" y="2589914"/>
            <a:ext cx="60809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8839200" y="2711302"/>
            <a:ext cx="60809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126780" y="3086100"/>
            <a:ext cx="60809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736004" y="3149009"/>
            <a:ext cx="60809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130210" y="3124200"/>
            <a:ext cx="60809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7457223" y="3142807"/>
            <a:ext cx="60809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743766" y="3169388"/>
            <a:ext cx="60809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8061809" y="3219007"/>
            <a:ext cx="60809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8369225" y="3245588"/>
            <a:ext cx="60809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8734091" y="3263309"/>
            <a:ext cx="60809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416191" y="3110909"/>
            <a:ext cx="60809" cy="76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/>
          <p:cNvCxnSpPr/>
          <p:nvPr/>
        </p:nvCxnSpPr>
        <p:spPr>
          <a:xfrm>
            <a:off x="6013583" y="2527891"/>
            <a:ext cx="291913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67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27" grpId="0" animBg="1"/>
      <p:bldP spid="31" grpId="0" animBg="1"/>
      <p:bldP spid="32" grpId="0" animBg="1"/>
      <p:bldP spid="33" grpId="0" animBg="1"/>
      <p:bldP spid="28" grpId="0" animBg="1"/>
      <p:bldP spid="29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  <a:alpha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mtClean="0"/>
              <a:t>Vibration recent study 3</a:t>
            </a:r>
            <a:br>
              <a:rPr lang="en-US" smtClean="0"/>
            </a:br>
            <a:r>
              <a:rPr lang="en-US" smtClean="0"/>
              <a:t>In vivo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  <a:solidFill>
            <a:schemeClr val="bg1">
              <a:lumMod val="85000"/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Clinical ligation forces and intraoral friction during sliding on a stainless steel archwire.</a:t>
            </a:r>
          </a:p>
          <a:p>
            <a:endParaRPr lang="en-US" dirty="0" smtClean="0"/>
          </a:p>
          <a:p>
            <a:r>
              <a:rPr lang="en-US" dirty="0" err="1" smtClean="0"/>
              <a:t>Laura.R</a:t>
            </a:r>
            <a:r>
              <a:rPr lang="en-US" dirty="0" smtClean="0"/>
              <a:t>. Iwasaki, DDS, MSc, PhD, Mark W. Beatty, DDS, MSE, MS, C. Jared Randall, DDS, MS, and Jeffrey C. Nickel, DMD, MSc, PhD</a:t>
            </a:r>
          </a:p>
          <a:p>
            <a:endParaRPr lang="en-US" dirty="0" smtClean="0"/>
          </a:p>
          <a:p>
            <a:r>
              <a:rPr lang="en-US" dirty="0" smtClean="0"/>
              <a:t>Am J </a:t>
            </a:r>
            <a:r>
              <a:rPr lang="en-US" dirty="0" err="1" smtClean="0"/>
              <a:t>Orthod</a:t>
            </a:r>
            <a:r>
              <a:rPr lang="en-US" dirty="0" smtClean="0"/>
              <a:t> </a:t>
            </a:r>
            <a:r>
              <a:rPr lang="en-US" dirty="0" err="1" smtClean="0"/>
              <a:t>Dentofacial</a:t>
            </a:r>
            <a:r>
              <a:rPr lang="en-US" dirty="0" smtClean="0"/>
              <a:t> </a:t>
            </a:r>
            <a:r>
              <a:rPr lang="en-US" dirty="0" err="1" smtClean="0"/>
              <a:t>Orthop</a:t>
            </a:r>
            <a:r>
              <a:rPr lang="en-US" dirty="0" smtClean="0"/>
              <a:t> 2003, 123:408-15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69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  <a:alpha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Vibration recent study 3</a:t>
            </a:r>
            <a:br>
              <a:rPr lang="en-US" dirty="0" smtClean="0"/>
            </a:br>
            <a:r>
              <a:rPr lang="en-US" dirty="0" smtClean="0"/>
              <a:t>In vivo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6400" cy="5105400"/>
          </a:xfrm>
          <a:solidFill>
            <a:schemeClr val="bg1">
              <a:lumMod val="85000"/>
              <a:alpha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One attempt was made at studying the effect of vibration in vivo.</a:t>
            </a:r>
          </a:p>
          <a:p>
            <a:r>
              <a:rPr lang="en-US" dirty="0" smtClean="0"/>
              <a:t>This apparatus was used</a:t>
            </a:r>
          </a:p>
          <a:p>
            <a:r>
              <a:rPr lang="en-US" dirty="0" smtClean="0"/>
              <a:t>The arms will assure the creation of a constant moment during the experiment.</a:t>
            </a:r>
          </a:p>
          <a:p>
            <a:r>
              <a:rPr lang="en-US" dirty="0" smtClean="0"/>
              <a:t>In this experiment binding will be studied.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102" y="1676400"/>
            <a:ext cx="2706168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965" y="3145808"/>
            <a:ext cx="2773299" cy="1806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102" y="4997725"/>
            <a:ext cx="2772162" cy="176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570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  <a:alpha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mtClean="0"/>
              <a:t>Vibration recent study 3</a:t>
            </a:r>
            <a:br>
              <a:rPr lang="en-US" smtClean="0"/>
            </a:br>
            <a:r>
              <a:rPr lang="en-US" smtClean="0"/>
              <a:t>In vivo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5105400"/>
          </a:xfrm>
          <a:solidFill>
            <a:schemeClr val="bg1">
              <a:lumMod val="85000"/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The appliance was tested in the intra-oral environment and in the laboratory</a:t>
            </a:r>
          </a:p>
          <a:p>
            <a:r>
              <a:rPr lang="en-US" dirty="0" smtClean="0"/>
              <a:t>The patient where ask to chew chewing gum during the experiment .</a:t>
            </a:r>
          </a:p>
          <a:p>
            <a:r>
              <a:rPr lang="en-US" dirty="0" smtClean="0"/>
              <a:t>Elastomeric ligature, loose and </a:t>
            </a:r>
            <a:r>
              <a:rPr lang="en-US" dirty="0" smtClean="0"/>
              <a:t>thigh </a:t>
            </a:r>
            <a:r>
              <a:rPr lang="en-US" dirty="0" smtClean="0"/>
              <a:t>ligature were tested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224" y="2819400"/>
            <a:ext cx="3028950" cy="196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81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  <a:alpha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mtClean="0"/>
              <a:t>Vibration recent study 3</a:t>
            </a:r>
            <a:br>
              <a:rPr lang="en-US" smtClean="0"/>
            </a:br>
            <a:r>
              <a:rPr lang="en-US" smtClean="0"/>
              <a:t>In vivo result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278" y="1524000"/>
            <a:ext cx="4419600" cy="5105400"/>
          </a:xfrm>
          <a:solidFill>
            <a:schemeClr val="bg1">
              <a:lumMod val="85000"/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Results</a:t>
            </a:r>
          </a:p>
          <a:p>
            <a:r>
              <a:rPr lang="en-US" dirty="0" smtClean="0"/>
              <a:t>Impact of the kind of ligation ?</a:t>
            </a:r>
          </a:p>
          <a:p>
            <a:r>
              <a:rPr lang="en-US" dirty="0" smtClean="0"/>
              <a:t>Impact of the vibration forces ?</a:t>
            </a:r>
          </a:p>
          <a:p>
            <a:r>
              <a:rPr lang="en-US" dirty="0" smtClean="0"/>
              <a:t>What if the author had tested self ligation bracket?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170226" y="1524000"/>
            <a:ext cx="3668973" cy="4114800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Type of ligation had a significant impact on the displacement of the bracket</a:t>
            </a:r>
          </a:p>
          <a:p>
            <a:r>
              <a:rPr lang="en-US" sz="2400" dirty="0" smtClean="0"/>
              <a:t>Vibration force made no difference to the displacement of the bracket</a:t>
            </a:r>
          </a:p>
          <a:p>
            <a:r>
              <a:rPr lang="en-US" sz="2400" dirty="0" smtClean="0"/>
              <a:t>Probably no differences with a normal bracket</a:t>
            </a:r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867400" y="5791200"/>
            <a:ext cx="16065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WHY?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30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animBg="1"/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  <a:alpha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mtClean="0"/>
              <a:t>Vibration recent study 3</a:t>
            </a:r>
            <a:br>
              <a:rPr lang="en-US" smtClean="0"/>
            </a:br>
            <a:r>
              <a:rPr lang="en-US" smtClean="0"/>
              <a:t>In vivo result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7343"/>
            <a:ext cx="4419600" cy="4930621"/>
          </a:xfrm>
          <a:solidFill>
            <a:schemeClr val="bg1">
              <a:lumMod val="85000"/>
              <a:alpha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mtClean="0"/>
              <a:t>In fact your are performing this kind of experiment but with only one value for the angulation of the bracket and the wire.</a:t>
            </a:r>
          </a:p>
          <a:p>
            <a:r>
              <a:rPr lang="en-US" smtClean="0"/>
              <a:t>Your are performing it in the buccal environnement and in the lab</a:t>
            </a:r>
          </a:p>
          <a:p>
            <a:endParaRPr lang="en-US" smtClean="0"/>
          </a:p>
          <a:p>
            <a:endParaRPr lang="en-US" smtClean="0"/>
          </a:p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44493"/>
            <a:ext cx="3409084" cy="3661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6622744" y="1828800"/>
            <a:ext cx="1288796" cy="1"/>
          </a:xfrm>
          <a:prstGeom prst="straightConnector1">
            <a:avLst/>
          </a:prstGeom>
          <a:ln w="508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669600" y="5029200"/>
            <a:ext cx="1288796" cy="1"/>
          </a:xfrm>
          <a:prstGeom prst="straightConnector1">
            <a:avLst/>
          </a:prstGeom>
          <a:ln w="508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5" r="12669"/>
          <a:stretch/>
        </p:blipFill>
        <p:spPr bwMode="auto">
          <a:xfrm>
            <a:off x="5483807" y="5369593"/>
            <a:ext cx="1830191" cy="128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5" r="12669"/>
          <a:stretch/>
        </p:blipFill>
        <p:spPr bwMode="auto">
          <a:xfrm>
            <a:off x="7327577" y="5369593"/>
            <a:ext cx="1816423" cy="127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 Single Corner Rectangle 10"/>
          <p:cNvSpPr/>
          <p:nvPr/>
        </p:nvSpPr>
        <p:spPr>
          <a:xfrm>
            <a:off x="5768075" y="5926415"/>
            <a:ext cx="1261653" cy="174417"/>
          </a:xfrm>
          <a:prstGeom prst="round1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ingle Corner Rectangle 11"/>
          <p:cNvSpPr/>
          <p:nvPr/>
        </p:nvSpPr>
        <p:spPr>
          <a:xfrm rot="335963">
            <a:off x="7601975" y="5940947"/>
            <a:ext cx="1364519" cy="173105"/>
          </a:xfrm>
          <a:prstGeom prst="round1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7841600" y="5369593"/>
            <a:ext cx="0" cy="505198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8668303" y="6151671"/>
            <a:ext cx="42106" cy="505984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rved Left Arrow 14"/>
          <p:cNvSpPr/>
          <p:nvPr/>
        </p:nvSpPr>
        <p:spPr>
          <a:xfrm rot="6678521">
            <a:off x="7851411" y="5972387"/>
            <a:ext cx="423697" cy="811328"/>
          </a:xfrm>
          <a:prstGeom prst="curved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92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  <a:alpha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mtClean="0"/>
              <a:t>Vibration recent study 3</a:t>
            </a:r>
            <a:br>
              <a:rPr lang="en-US" smtClean="0"/>
            </a:br>
            <a:r>
              <a:rPr lang="en-US" smtClean="0"/>
              <a:t>In vivo result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7343"/>
            <a:ext cx="4419600" cy="2702257"/>
          </a:xfrm>
          <a:solidFill>
            <a:schemeClr val="bg1">
              <a:lumMod val="85000"/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Because of the distance between the teeth the deformation of the wire was strongly reduce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828800"/>
            <a:ext cx="3459992" cy="2246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5715000" y="2514600"/>
            <a:ext cx="76200" cy="1066800"/>
          </a:xfrm>
          <a:prstGeom prst="straightConnector1">
            <a:avLst/>
          </a:prstGeom>
          <a:ln w="444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7639334" y="2438400"/>
            <a:ext cx="76200" cy="1066800"/>
          </a:xfrm>
          <a:prstGeom prst="straightConnector1">
            <a:avLst/>
          </a:prstGeom>
          <a:ln w="444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229600" y="2418774"/>
            <a:ext cx="76200" cy="1066800"/>
          </a:xfrm>
          <a:prstGeom prst="straightConnector1">
            <a:avLst/>
          </a:prstGeom>
          <a:ln w="444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791200" y="3124200"/>
            <a:ext cx="2438400" cy="7620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917015" y="2952174"/>
            <a:ext cx="2346704" cy="248226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7720083" y="2571750"/>
            <a:ext cx="444121" cy="1905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7714681" y="2286000"/>
            <a:ext cx="449523" cy="30480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74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  <a:alpha val="80000"/>
            </a:schemeClr>
          </a:solidFill>
        </p:spPr>
        <p:txBody>
          <a:bodyPr/>
          <a:lstStyle/>
          <a:p>
            <a:r>
              <a:rPr lang="en-US" smtClean="0"/>
              <a:t>Basic Mechanics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048000"/>
          </a:xfrm>
          <a:solidFill>
            <a:schemeClr val="bg1">
              <a:lumMod val="85000"/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Rigid-model</a:t>
            </a:r>
          </a:p>
          <a:p>
            <a:r>
              <a:rPr lang="en-US" dirty="0" smtClean="0"/>
              <a:t>Assumes that no dimension of the body changes when it is loaded.</a:t>
            </a:r>
          </a:p>
          <a:p>
            <a:endParaRPr lang="en-US" dirty="0" smtClean="0"/>
          </a:p>
          <a:p>
            <a:r>
              <a:rPr lang="en-US" dirty="0" smtClean="0"/>
              <a:t>This is the model used in orthodontic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89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  <a:alpha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mtClean="0"/>
              <a:t>Vibration recent study 3</a:t>
            </a:r>
            <a:br>
              <a:rPr lang="en-US" smtClean="0"/>
            </a:br>
            <a:r>
              <a:rPr lang="en-US" smtClean="0"/>
              <a:t>In vivo result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7343"/>
            <a:ext cx="4419600" cy="4930621"/>
          </a:xfrm>
          <a:solidFill>
            <a:schemeClr val="bg1">
              <a:lumMod val="85000"/>
              <a:alpha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More importantly only the orientation of the wire was changing.</a:t>
            </a:r>
          </a:p>
          <a:p>
            <a:r>
              <a:rPr lang="en-US" dirty="0" smtClean="0"/>
              <a:t>The angulation of the bracket with the wire was constant, there was no release of the binding force as the previous experiment with vibration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828800"/>
            <a:ext cx="3459992" cy="2246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Straight Connector 17"/>
          <p:cNvCxnSpPr/>
          <p:nvPr/>
        </p:nvCxnSpPr>
        <p:spPr>
          <a:xfrm flipV="1">
            <a:off x="5791200" y="2724726"/>
            <a:ext cx="2438400" cy="7620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5791200" y="2514600"/>
            <a:ext cx="2346704" cy="248226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05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  <a:alpha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mtClean="0"/>
              <a:t>Vibration recent study 3</a:t>
            </a:r>
            <a:br>
              <a:rPr lang="en-US" smtClean="0"/>
            </a:br>
            <a:r>
              <a:rPr lang="en-US" smtClean="0"/>
              <a:t>In vivo result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7343"/>
            <a:ext cx="4419600" cy="4930621"/>
          </a:xfrm>
          <a:solidFill>
            <a:schemeClr val="bg1">
              <a:lumMod val="85000"/>
              <a:alpha val="8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Consequently this experiment was not studying friction </a:t>
            </a:r>
          </a:p>
          <a:p>
            <a:r>
              <a:rPr lang="en-US" dirty="0" smtClean="0"/>
              <a:t> but binding.</a:t>
            </a:r>
          </a:p>
          <a:p>
            <a:r>
              <a:rPr lang="en-US" dirty="0" smtClean="0"/>
              <a:t>The type of ligation had an impact of the binding force</a:t>
            </a:r>
          </a:p>
          <a:p>
            <a:r>
              <a:rPr lang="en-US" dirty="0" smtClean="0"/>
              <a:t>The more tight the ligation the more the binding force was increase.</a:t>
            </a:r>
          </a:p>
          <a:p>
            <a:r>
              <a:rPr lang="en-US" dirty="0" smtClean="0"/>
              <a:t>This experiment is not comparable to the other vibration study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828800"/>
            <a:ext cx="3459992" cy="2246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196" y="4304148"/>
            <a:ext cx="189547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422" y="4304148"/>
            <a:ext cx="1800225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5410200" y="6471313"/>
            <a:ext cx="449523" cy="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135647" y="6289343"/>
            <a:ext cx="449523" cy="0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585170" y="4495800"/>
            <a:ext cx="1101630" cy="1793544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859723" y="5334000"/>
            <a:ext cx="998277" cy="1137314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08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  <a:alpha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mtClean="0"/>
              <a:t>Clinical tooth movement in vivo study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038600"/>
          </a:xfrm>
          <a:solidFill>
            <a:schemeClr val="bg1">
              <a:lumMod val="85000"/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As seen previously there is numerous way to make in vitro experiment and the result vary with the protocol.</a:t>
            </a:r>
          </a:p>
          <a:p>
            <a:endParaRPr lang="en-US" dirty="0" smtClean="0"/>
          </a:p>
          <a:p>
            <a:r>
              <a:rPr lang="en-US" dirty="0" smtClean="0"/>
              <a:t>But the important point is what happen in vivo with real patient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47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038600"/>
          </a:xfrm>
          <a:solidFill>
            <a:schemeClr val="bg1">
              <a:lumMod val="85000"/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en-US" smtClean="0"/>
              <a:t>Study of tooth movement in segmental mechanic</a:t>
            </a:r>
          </a:p>
          <a:p>
            <a:endParaRPr lang="en-US" smtClean="0"/>
          </a:p>
          <a:p>
            <a:r>
              <a:rPr lang="en-US" smtClean="0"/>
              <a:t>Why in segmental mechanic ?</a:t>
            </a:r>
          </a:p>
          <a:p>
            <a:endParaRPr lang="en-US" smtClean="0"/>
          </a:p>
          <a:p>
            <a:r>
              <a:rPr lang="en-US" smtClean="0"/>
              <a:t>In segmental mechanic there is no friction, the force delivered is the force measured</a:t>
            </a:r>
          </a:p>
          <a:p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6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olidFill>
            <a:schemeClr val="bg1">
              <a:lumMod val="85000"/>
              <a:alpha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mtClean="0"/>
              <a:t>SAT study </a:t>
            </a:r>
            <a:br>
              <a:rPr lang="en-US" smtClean="0"/>
            </a:br>
            <a:r>
              <a:rPr lang="en-US" smtClean="0"/>
              <a:t>Rational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solidFill>
            <a:schemeClr val="bg1">
              <a:lumMod val="85000"/>
              <a:alpha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question at the time were : </a:t>
            </a:r>
          </a:p>
          <a:p>
            <a:pPr>
              <a:buFontTx/>
              <a:buChar char="-"/>
            </a:pPr>
            <a:r>
              <a:rPr lang="en-US" dirty="0" smtClean="0"/>
              <a:t>was there an optimal force for moving teeth</a:t>
            </a:r>
          </a:p>
          <a:p>
            <a:pPr>
              <a:buFontTx/>
              <a:buChar char="-"/>
            </a:pPr>
            <a:r>
              <a:rPr lang="en-US" dirty="0" smtClean="0"/>
              <a:t>Light force were they more physiologic than heavy one</a:t>
            </a:r>
          </a:p>
          <a:p>
            <a:r>
              <a:rPr lang="en-US" dirty="0" smtClean="0"/>
              <a:t>SAT was used as it allow perfect measurement of the force delivered </a:t>
            </a:r>
          </a:p>
          <a:p>
            <a:r>
              <a:rPr lang="en-US" dirty="0" smtClean="0"/>
              <a:t>Any disadvantage?</a:t>
            </a:r>
          </a:p>
          <a:p>
            <a:r>
              <a:rPr lang="en-US" dirty="0" smtClean="0"/>
              <a:t>Prone to deformation during mastication which lead to unwanted tooth </a:t>
            </a:r>
            <a:r>
              <a:rPr lang="en-US" dirty="0" smtClean="0"/>
              <a:t>movement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5080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olidFill>
            <a:schemeClr val="bg1">
              <a:lumMod val="85000"/>
              <a:alpha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mtClean="0"/>
              <a:t>SAT study </a:t>
            </a:r>
            <a:br>
              <a:rPr lang="en-US" smtClean="0"/>
            </a:br>
            <a:r>
              <a:rPr lang="en-US" smtClean="0"/>
              <a:t>Results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solidFill>
            <a:schemeClr val="bg1">
              <a:lumMod val="85000"/>
              <a:alpha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 variation was show the rate of tooth movement were virtually identical once a certain minimum force was obtain (around 60g)  the result did not change event when force as heavy as 1500g were used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The rate were around 1 to 1.3 mm/month</a:t>
            </a:r>
          </a:p>
          <a:p>
            <a:r>
              <a:rPr lang="en-US" sz="3600" dirty="0" smtClean="0"/>
              <a:t>Once the minimum force level is reached biological phenomenon are the limiting factor.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496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olidFill>
            <a:schemeClr val="bg1">
              <a:lumMod val="85000"/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en-US" smtClean="0"/>
              <a:t>Sliding mechanic studie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solidFill>
            <a:schemeClr val="bg1">
              <a:lumMod val="85000"/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Comparative study repeatedly failed to show any difference in the tooth movement rate when using :</a:t>
            </a:r>
          </a:p>
          <a:p>
            <a:r>
              <a:rPr lang="en-US" dirty="0" smtClean="0"/>
              <a:t>Different level of force</a:t>
            </a:r>
          </a:p>
          <a:p>
            <a:r>
              <a:rPr lang="en-US" dirty="0" smtClean="0"/>
              <a:t>Different kind of brackets</a:t>
            </a:r>
          </a:p>
          <a:p>
            <a:r>
              <a:rPr lang="en-US" dirty="0" smtClean="0"/>
              <a:t>Different configuration of archwire.</a:t>
            </a:r>
          </a:p>
          <a:p>
            <a:r>
              <a:rPr lang="en-US" dirty="0" smtClean="0"/>
              <a:t>In all case the rate of tooth movement was around 1 mm/month.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006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solidFill>
            <a:schemeClr val="bg1">
              <a:lumMod val="85000"/>
              <a:alpha val="80000"/>
            </a:schemeClr>
          </a:solidFill>
        </p:spPr>
        <p:txBody>
          <a:bodyPr/>
          <a:lstStyle/>
          <a:p>
            <a:r>
              <a:rPr lang="en-US" smtClean="0"/>
              <a:t>Conclusion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91000" cy="4267200"/>
          </a:xfrm>
          <a:solidFill>
            <a:schemeClr val="bg1">
              <a:lumMod val="85000"/>
              <a:alpha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The in vitro test are fundamentally wrong, and are more the results of a marketing effort</a:t>
            </a:r>
          </a:p>
          <a:p>
            <a:r>
              <a:rPr lang="en-US" dirty="0" smtClean="0"/>
              <a:t>The limiting factor of teeth movement is biological not mechanic</a:t>
            </a:r>
            <a:endParaRPr lang="en-US" dirty="0"/>
          </a:p>
        </p:txBody>
      </p:sp>
      <p:pic>
        <p:nvPicPr>
          <p:cNvPr id="1026" name="Picture 2" descr="U:\travail\presentation\tooth movement\cinet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087" y="2209800"/>
            <a:ext cx="420648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89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895600"/>
            <a:ext cx="3733800" cy="1066800"/>
          </a:xfrm>
          <a:solidFill>
            <a:schemeClr val="bg1">
              <a:lumMod val="85000"/>
              <a:alpha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89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  <a:alpha val="80000"/>
            </a:schemeClr>
          </a:solidFill>
        </p:spPr>
        <p:txBody>
          <a:bodyPr/>
          <a:lstStyle/>
          <a:p>
            <a:r>
              <a:rPr lang="fr-FR" dirty="0" smtClean="0"/>
              <a:t>Basic </a:t>
            </a:r>
            <a:r>
              <a:rPr lang="fr-FR" dirty="0" err="1" smtClean="0"/>
              <a:t>Mechanics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  <a:alpha val="80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89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  <a:alpha val="80000"/>
            </a:schemeClr>
          </a:solidFill>
        </p:spPr>
        <p:txBody>
          <a:bodyPr/>
          <a:lstStyle/>
          <a:p>
            <a:r>
              <a:rPr lang="en-US" smtClean="0"/>
              <a:t>Basic Mechanics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2209800"/>
          </a:xfrm>
          <a:solidFill>
            <a:schemeClr val="bg1">
              <a:lumMod val="85000"/>
              <a:alpha val="80000"/>
            </a:schemeClr>
          </a:solidFill>
        </p:spPr>
        <p:txBody>
          <a:bodyPr/>
          <a:lstStyle/>
          <a:p>
            <a:r>
              <a:rPr lang="en-US" smtClean="0"/>
              <a:t>Mechanics is divided into two branches</a:t>
            </a:r>
          </a:p>
          <a:p>
            <a:endParaRPr lang="en-US" smtClean="0"/>
          </a:p>
          <a:p>
            <a:r>
              <a:rPr lang="en-US" smtClean="0"/>
              <a:t>Static and Dynamics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89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5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6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1143000"/>
          </a:xfrm>
          <a:solidFill>
            <a:schemeClr val="bg1">
              <a:lumMod val="85000"/>
              <a:alpha val="80000"/>
            </a:schemeClr>
          </a:solidFill>
        </p:spPr>
        <p:txBody>
          <a:bodyPr/>
          <a:lstStyle/>
          <a:p>
            <a:r>
              <a:rPr lang="en-US" smtClean="0"/>
              <a:t>Basic Mechanics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solidFill>
            <a:schemeClr val="bg1">
              <a:lumMod val="85000"/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Dynamics </a:t>
            </a:r>
          </a:p>
          <a:p>
            <a:r>
              <a:rPr lang="en-US" dirty="0" smtClean="0"/>
              <a:t>Accelerated motion of the body</a:t>
            </a:r>
          </a:p>
          <a:p>
            <a:r>
              <a:rPr lang="en-US" dirty="0" smtClean="0"/>
              <a:t>Divided into</a:t>
            </a:r>
          </a:p>
          <a:p>
            <a:pPr marL="0" indent="0">
              <a:buNone/>
            </a:pPr>
            <a:r>
              <a:rPr lang="en-US" dirty="0" smtClean="0"/>
              <a:t>1 Kinematic : study the geometry of motion</a:t>
            </a:r>
          </a:p>
          <a:p>
            <a:pPr marL="0" indent="0">
              <a:buNone/>
            </a:pPr>
            <a:r>
              <a:rPr lang="en-US" dirty="0" smtClean="0"/>
              <a:t>2 Kinetics : study force and mass in relation to kinematic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89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  <a:alpha val="80000"/>
            </a:schemeClr>
          </a:solidFill>
        </p:spPr>
        <p:txBody>
          <a:bodyPr/>
          <a:lstStyle/>
          <a:p>
            <a:r>
              <a:rPr lang="en-US" smtClean="0"/>
              <a:t>Basic Mechanics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95600"/>
          </a:xfrm>
          <a:solidFill>
            <a:schemeClr val="bg1">
              <a:lumMod val="85000"/>
              <a:alpha val="80000"/>
            </a:schemeClr>
          </a:solidFill>
        </p:spPr>
        <p:txBody>
          <a:bodyPr/>
          <a:lstStyle/>
          <a:p>
            <a:r>
              <a:rPr lang="en-US" dirty="0" smtClean="0"/>
              <a:t>Statics</a:t>
            </a:r>
          </a:p>
          <a:p>
            <a:r>
              <a:rPr lang="en-US" dirty="0" smtClean="0"/>
              <a:t>Body at rest , </a:t>
            </a:r>
            <a:r>
              <a:rPr lang="en-US" dirty="0" err="1" smtClean="0"/>
              <a:t>unaccelerated</a:t>
            </a:r>
            <a:r>
              <a:rPr lang="en-US" dirty="0" smtClean="0"/>
              <a:t> motion</a:t>
            </a:r>
          </a:p>
          <a:p>
            <a:r>
              <a:rPr lang="en-US" dirty="0" smtClean="0"/>
              <a:t>Under the influence of force</a:t>
            </a:r>
          </a:p>
          <a:p>
            <a:r>
              <a:rPr lang="en-US" dirty="0" smtClean="0"/>
              <a:t>The system classically used in orthodontics model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89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  <a:alpha val="80000"/>
            </a:schemeClr>
          </a:solidFill>
        </p:spPr>
        <p:txBody>
          <a:bodyPr>
            <a:normAutofit fontScale="90000"/>
          </a:bodyPr>
          <a:lstStyle/>
          <a:p>
            <a:r>
              <a:rPr lang="fr-FR" dirty="0" smtClean="0"/>
              <a:t>Basic </a:t>
            </a:r>
            <a:r>
              <a:rPr lang="fr-FR" dirty="0" err="1" smtClean="0"/>
              <a:t>Mechanics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Friction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solidFill>
            <a:schemeClr val="bg1">
              <a:lumMod val="85000"/>
              <a:alpha val="80000"/>
            </a:schemeClr>
          </a:solidFill>
        </p:spPr>
        <p:txBody>
          <a:bodyPr/>
          <a:lstStyle/>
          <a:p>
            <a:r>
              <a:rPr lang="fr-FR" dirty="0" smtClean="0"/>
              <a:t>Friction and </a:t>
            </a:r>
            <a:r>
              <a:rPr lang="fr-FR" dirty="0" err="1" smtClean="0"/>
              <a:t>resistance</a:t>
            </a:r>
            <a:r>
              <a:rPr lang="fr-FR" dirty="0" smtClean="0"/>
              <a:t> to </a:t>
            </a:r>
            <a:r>
              <a:rPr lang="fr-FR" dirty="0" err="1" smtClean="0"/>
              <a:t>sliding</a:t>
            </a:r>
            <a:r>
              <a:rPr lang="fr-FR" dirty="0" smtClean="0"/>
              <a:t> in </a:t>
            </a:r>
            <a:r>
              <a:rPr lang="fr-FR" dirty="0" err="1" smtClean="0"/>
              <a:t>orthodontics</a:t>
            </a:r>
            <a:r>
              <a:rPr lang="fr-FR" dirty="0" smtClean="0"/>
              <a:t>: A </a:t>
            </a:r>
            <a:r>
              <a:rPr lang="fr-FR" dirty="0" err="1" smtClean="0"/>
              <a:t>critical</a:t>
            </a:r>
            <a:r>
              <a:rPr lang="fr-FR" dirty="0" smtClean="0"/>
              <a:t> </a:t>
            </a:r>
            <a:r>
              <a:rPr lang="fr-FR" dirty="0" err="1" smtClean="0"/>
              <a:t>review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S. Jack Burrow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Am J </a:t>
            </a:r>
            <a:r>
              <a:rPr lang="fr-FR" dirty="0" err="1" smtClean="0"/>
              <a:t>Orthod</a:t>
            </a:r>
            <a:r>
              <a:rPr lang="fr-FR" dirty="0" smtClean="0"/>
              <a:t> </a:t>
            </a:r>
            <a:r>
              <a:rPr lang="fr-FR" dirty="0" err="1" smtClean="0"/>
              <a:t>Dentofacial</a:t>
            </a:r>
            <a:r>
              <a:rPr lang="fr-FR" dirty="0" smtClean="0"/>
              <a:t> </a:t>
            </a:r>
            <a:r>
              <a:rPr lang="fr-FR" dirty="0" err="1" smtClean="0"/>
              <a:t>Orthop</a:t>
            </a:r>
            <a:r>
              <a:rPr lang="fr-FR" dirty="0" smtClean="0"/>
              <a:t> 2009; 135: 442-7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2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2828</TotalTime>
  <Words>2798</Words>
  <Application>Microsoft Office PowerPoint</Application>
  <PresentationFormat>Affichage à l'écran (4:3)</PresentationFormat>
  <Paragraphs>294</Paragraphs>
  <Slides>61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61</vt:i4>
      </vt:variant>
    </vt:vector>
  </HeadingPairs>
  <TitlesOfParts>
    <vt:vector size="62" baseType="lpstr">
      <vt:lpstr>Office Theme</vt:lpstr>
      <vt:lpstr>Critical Appraisal of in Vitro Steady-State Frictional Resistance Studies</vt:lpstr>
      <vt:lpstr>Basic Mechanics</vt:lpstr>
      <vt:lpstr>Basic Mechanics</vt:lpstr>
      <vt:lpstr>Basic Mechanics</vt:lpstr>
      <vt:lpstr>Basic Mechanics</vt:lpstr>
      <vt:lpstr>Basic Mechanics</vt:lpstr>
      <vt:lpstr>Basic Mechanics</vt:lpstr>
      <vt:lpstr>Basic Mechanics</vt:lpstr>
      <vt:lpstr>Basic Mechanics Friction</vt:lpstr>
      <vt:lpstr>Basic Mechanics Friction</vt:lpstr>
      <vt:lpstr>Basic Mechanics Friction</vt:lpstr>
      <vt:lpstr>Basic Mechanics Friction</vt:lpstr>
      <vt:lpstr>Basic Mechanics Friction</vt:lpstr>
      <vt:lpstr>Basic Mechanics Friction</vt:lpstr>
      <vt:lpstr>In vitro Steady friction Studies</vt:lpstr>
      <vt:lpstr>First kind of study</vt:lpstr>
      <vt:lpstr>First kind of study</vt:lpstr>
      <vt:lpstr>First kind of study</vt:lpstr>
      <vt:lpstr>Second kind of study</vt:lpstr>
      <vt:lpstr>Second kind of study</vt:lpstr>
      <vt:lpstr>Second kind of study</vt:lpstr>
      <vt:lpstr>Second kind of study</vt:lpstr>
      <vt:lpstr>Third kind of study</vt:lpstr>
      <vt:lpstr>Third kind of study</vt:lpstr>
      <vt:lpstr>Third kind of study</vt:lpstr>
      <vt:lpstr>Third kind of study</vt:lpstr>
      <vt:lpstr>History</vt:lpstr>
      <vt:lpstr>rational</vt:lpstr>
      <vt:lpstr>Rational</vt:lpstr>
      <vt:lpstr>Basic Mechanics</vt:lpstr>
      <vt:lpstr>Basic Mechanics</vt:lpstr>
      <vt:lpstr>History</vt:lpstr>
      <vt:lpstr>Basic Mechanics</vt:lpstr>
      <vt:lpstr>Deflection</vt:lpstr>
      <vt:lpstr>Deflection</vt:lpstr>
      <vt:lpstr>Conclusion</vt:lpstr>
      <vt:lpstr>Vibration recent study 1</vt:lpstr>
      <vt:lpstr>Vibration recent study 1</vt:lpstr>
      <vt:lpstr>Vibration recent study 1</vt:lpstr>
      <vt:lpstr>Vibration recent study 1</vt:lpstr>
      <vt:lpstr>Vibration recent study 2</vt:lpstr>
      <vt:lpstr>Vibration recent study 2</vt:lpstr>
      <vt:lpstr>Vibration recent study 2</vt:lpstr>
      <vt:lpstr>Vibration recent study 3 In vivo</vt:lpstr>
      <vt:lpstr>Vibration recent study 3 In vivo</vt:lpstr>
      <vt:lpstr>Vibration recent study 3 In vivo</vt:lpstr>
      <vt:lpstr>Vibration recent study 3 In vivo result</vt:lpstr>
      <vt:lpstr>Vibration recent study 3 In vivo result</vt:lpstr>
      <vt:lpstr>Vibration recent study 3 In vivo result</vt:lpstr>
      <vt:lpstr>Vibration recent study 3 In vivo result</vt:lpstr>
      <vt:lpstr>Vibration recent study 3 In vivo result</vt:lpstr>
      <vt:lpstr>Clinical tooth movement in vivo study</vt:lpstr>
      <vt:lpstr>Présentation PowerPoint</vt:lpstr>
      <vt:lpstr>SAT study  Rational</vt:lpstr>
      <vt:lpstr>SAT study  Results</vt:lpstr>
      <vt:lpstr>Sliding mechanic studie</vt:lpstr>
      <vt:lpstr>Conclusion</vt:lpstr>
      <vt:lpstr>Présentation PowerPoint</vt:lpstr>
      <vt:lpstr>Basic Mechanics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Critical Appraisal of in Vitro Steady-State Frictional Resistance Studies</dc:title>
  <dc:creator>Michel</dc:creator>
  <cp:lastModifiedBy>Michel</cp:lastModifiedBy>
  <cp:revision>100</cp:revision>
  <dcterms:created xsi:type="dcterms:W3CDTF">2006-08-16T00:00:00Z</dcterms:created>
  <dcterms:modified xsi:type="dcterms:W3CDTF">2013-02-22T00:42:36Z</dcterms:modified>
</cp:coreProperties>
</file>