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6"/>
  </p:notesMasterIdLst>
  <p:sldIdLst>
    <p:sldId id="256" r:id="rId2"/>
    <p:sldId id="278" r:id="rId3"/>
    <p:sldId id="279" r:id="rId4"/>
    <p:sldId id="257" r:id="rId5"/>
    <p:sldId id="261" r:id="rId6"/>
    <p:sldId id="262" r:id="rId7"/>
    <p:sldId id="259" r:id="rId8"/>
    <p:sldId id="260" r:id="rId9"/>
    <p:sldId id="280" r:id="rId10"/>
    <p:sldId id="264" r:id="rId11"/>
    <p:sldId id="265" r:id="rId12"/>
    <p:sldId id="269" r:id="rId13"/>
    <p:sldId id="297" r:id="rId14"/>
    <p:sldId id="270" r:id="rId15"/>
    <p:sldId id="294" r:id="rId16"/>
    <p:sldId id="267" r:id="rId17"/>
    <p:sldId id="268" r:id="rId18"/>
    <p:sldId id="295" r:id="rId19"/>
    <p:sldId id="284" r:id="rId20"/>
    <p:sldId id="283" r:id="rId21"/>
    <p:sldId id="299" r:id="rId22"/>
    <p:sldId id="302" r:id="rId23"/>
    <p:sldId id="301" r:id="rId24"/>
    <p:sldId id="303" r:id="rId25"/>
    <p:sldId id="304" r:id="rId26"/>
    <p:sldId id="296" r:id="rId27"/>
    <p:sldId id="288" r:id="rId28"/>
    <p:sldId id="281" r:id="rId29"/>
    <p:sldId id="274" r:id="rId30"/>
    <p:sldId id="273" r:id="rId31"/>
    <p:sldId id="275" r:id="rId32"/>
    <p:sldId id="276" r:id="rId33"/>
    <p:sldId id="293" r:id="rId34"/>
    <p:sldId id="277"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8A7B0291-A2DF-4722-80E3-CC77EAE88971}">
          <p14:sldIdLst>
            <p14:sldId id="256"/>
            <p14:sldId id="278"/>
            <p14:sldId id="279"/>
            <p14:sldId id="257"/>
            <p14:sldId id="261"/>
            <p14:sldId id="262"/>
            <p14:sldId id="259"/>
            <p14:sldId id="260"/>
            <p14:sldId id="280"/>
            <p14:sldId id="264"/>
            <p14:sldId id="265"/>
            <p14:sldId id="269"/>
            <p14:sldId id="297"/>
            <p14:sldId id="270"/>
            <p14:sldId id="294"/>
            <p14:sldId id="267"/>
            <p14:sldId id="268"/>
            <p14:sldId id="295"/>
            <p14:sldId id="284"/>
            <p14:sldId id="283"/>
            <p14:sldId id="299"/>
            <p14:sldId id="302"/>
            <p14:sldId id="301"/>
            <p14:sldId id="303"/>
            <p14:sldId id="304"/>
            <p14:sldId id="296"/>
            <p14:sldId id="288"/>
            <p14:sldId id="281"/>
            <p14:sldId id="274"/>
            <p14:sldId id="273"/>
            <p14:sldId id="275"/>
            <p14:sldId id="276"/>
            <p14:sldId id="293"/>
            <p14:sldId id="277"/>
          </p14:sldIdLst>
        </p14:section>
        <p14:section name="Trashes Probably" id="{D9E0813E-F5FB-4744-BDC7-D229C346BBF6}">
          <p14:sldIdLst/>
        </p14:section>
      </p14:sectionLst>
    </p:ex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ahdunstatter@yahoo.com" initials="n" lastIdx="1" clrIdx="0">
    <p:extLst>
      <p:ext uri="{19B8F6BF-5375-455C-9EA6-DF929625EA0E}">
        <p15:presenceInfo xmlns:p15="http://schemas.microsoft.com/office/powerpoint/2012/main" userId="53bff360d3ec24e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2027"/>
    <a:srgbClr val="DB3D3D"/>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83458" autoAdjust="0"/>
  </p:normalViewPr>
  <p:slideViewPr>
    <p:cSldViewPr snapToGrid="0">
      <p:cViewPr varScale="1">
        <p:scale>
          <a:sx n="95" d="100"/>
          <a:sy n="95" d="100"/>
        </p:scale>
        <p:origin x="1229" y="72"/>
      </p:cViewPr>
      <p:guideLst>
        <p:guide orient="horz" pos="162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5-31T19:35:44.736"/>
    </inkml:context>
    <inkml:brush xml:id="br0">
      <inkml:brushProperty name="width" value="0.2" units="cm"/>
      <inkml:brushProperty name="height" value="0.2" units="cm"/>
      <inkml:brushProperty name="color" value="#FFFFFF"/>
      <inkml:brushProperty name="ignorePressure" value="1"/>
    </inkml:brush>
  </inkml:definitions>
  <inkml:trace contextRef="#ctx0" brushRef="#br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5-31T19:35:44.737"/>
    </inkml:context>
    <inkml:brush xml:id="br0">
      <inkml:brushProperty name="width" value="0.2" units="cm"/>
      <inkml:brushProperty name="height" value="0.2" units="cm"/>
      <inkml:brushProperty name="color" value="#FFFFFF"/>
      <inkml:brushProperty name="ignorePressure" value="1"/>
    </inkml:brush>
  </inkml:definitions>
  <inkml:trace contextRef="#ctx0" brushRef="#br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5-31T19:35:44.738"/>
    </inkml:context>
    <inkml:brush xml:id="br0">
      <inkml:brushProperty name="width" value="0.2" units="cm"/>
      <inkml:brushProperty name="height" value="0.2" units="cm"/>
      <inkml:brushProperty name="color" value="#FFFFFF"/>
      <inkml:brushProperty name="ignorePressure" value="1"/>
    </inkml:brush>
  </inkml:definitions>
  <inkml:trace contextRef="#ctx0" brushRef="#br0">86 28</inkml:trace>
  <inkml:trace contextRef="#ctx0" brushRef="#br0" timeOffset="1">0 85,'0'6,"0"-1,1 0,-1 0,1 0,0 0,0 0,1 0,-1 0,2 2,-2-5,0-1,0 0,0 1,-1-1,1 0,0 0,0 0,1 0,-1 0,0 0,0 0,0-1,1 1,-1 0,0 0,1-1,-1 1,1-1,-1 0,1 1,-1-1,0 0,1 0,-1 0,1 0,-1 0,1 0,-1 0,1 0,-1-1,1 1,-1-1,1 1,-1-1,1 0,23-14,-2-6</inkml:trace>
  <inkml:trace contextRef="#ctx0" brushRef="#br0" timeOffset="2">142 0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249876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(fix</a:t>
            </a:r>
            <a:r>
              <a:rPr lang="en-US" baseline="0" dirty="0"/>
              <a:t> font)</a:t>
            </a:r>
          </a:p>
          <a:p>
            <a:pPr marL="0" lvl="0" indent="0">
              <a:spcBef>
                <a:spcPts val="0"/>
              </a:spcBef>
              <a:spcAft>
                <a:spcPts val="0"/>
              </a:spcAft>
              <a:buNone/>
            </a:pPr>
            <a:r>
              <a:rPr lang="en-US" baseline="0" dirty="0"/>
              <a:t>(no </a:t>
            </a:r>
            <a:r>
              <a:rPr lang="en-US" baseline="0" dirty="0" err="1"/>
              <a:t>contractraction</a:t>
            </a:r>
            <a:r>
              <a:rPr lang="en-US" baseline="0" dirty="0"/>
              <a:t>) </a:t>
            </a:r>
            <a:endParaRPr dirty="0"/>
          </a:p>
        </p:txBody>
      </p:sp>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963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spcBef>
                <a:spcPts val="0"/>
              </a:spcBef>
              <a:spcAft>
                <a:spcPts val="0"/>
              </a:spcAft>
            </a:pPr>
            <a:r>
              <a:rPr lang="en-US" sz="1100" b="0" i="0" u="none" strike="noStrike" cap="none" dirty="0">
                <a:solidFill>
                  <a:srgbClr val="000000"/>
                </a:solidFill>
                <a:effectLst/>
                <a:latin typeface="Arial"/>
                <a:ea typeface="Arial"/>
                <a:cs typeface="Arial"/>
                <a:sym typeface="Arial"/>
              </a:rPr>
              <a:t>So a 2 player </a:t>
            </a:r>
            <a:r>
              <a:rPr lang="en-US" sz="1100" b="0" i="0" u="none" strike="noStrike" cap="none" dirty="0" err="1">
                <a:solidFill>
                  <a:srgbClr val="000000"/>
                </a:solidFill>
                <a:effectLst/>
                <a:latin typeface="Arial"/>
                <a:ea typeface="Arial"/>
                <a:cs typeface="Arial"/>
                <a:sym typeface="Arial"/>
              </a:rPr>
              <a:t>markov</a:t>
            </a:r>
            <a:r>
              <a:rPr lang="en-US" sz="1100" b="0" i="0" u="none" strike="noStrike" cap="none" dirty="0">
                <a:solidFill>
                  <a:srgbClr val="000000"/>
                </a:solidFill>
                <a:effectLst/>
                <a:latin typeface="Arial"/>
                <a:ea typeface="Arial"/>
                <a:cs typeface="Arial"/>
                <a:sym typeface="Arial"/>
              </a:rPr>
              <a:t> game is defined by this tuple here. Where S is a finite set of states the environment can enter, with each state being a kind of snapshot of our system. A-one and A-two are the set of actions available to each player. We have a reward function R which describes the reward our players receive from a given action-pair in some state. And we have this T which describes how our system transitions between states given some action-pair. And lastly, this discount factor delta is used for learning and helps with convergence, but don’t worry too much about that guy. So if you’re familiar with Markov decision processes this tuple should look quite familiar, the main difference with Markov games is of course that in each of these states our agents play a game. But anyways, lets see what each of these components looks like in the context of our model.</a:t>
            </a:r>
            <a:br>
              <a:rPr lang="en-US" sz="1100" b="0" i="0" u="none" strike="noStrike" cap="none" dirty="0">
                <a:solidFill>
                  <a:srgbClr val="000000"/>
                </a:solidFill>
                <a:effectLst/>
                <a:latin typeface="Arial"/>
                <a:ea typeface="Arial"/>
                <a:cs typeface="Arial"/>
                <a:sym typeface="Arial"/>
              </a:rPr>
            </a:br>
            <a:endParaRPr dirty="0"/>
          </a:p>
        </p:txBody>
      </p:sp>
    </p:spTree>
    <p:extLst>
      <p:ext uri="{BB962C8B-B14F-4D97-AF65-F5344CB8AC3E}">
        <p14:creationId xmlns:p14="http://schemas.microsoft.com/office/powerpoint/2010/main" val="1324018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First, a state s, for us, is defined by the tuple E, B, and theta. Now E is our defenders resource and it describes the current availability of our analysts with each number representing the amount of time needed before they’re ready for assignment. So for example you can see here we have three analysts, the first is going to be busy for 3 timesteps, the second only has one more to go, and our third is available right now. B Is our attackers risk budget. Its an integer value that represents the amount of risk they’re willing to undertake. This attempts to model the fact that most attackers seek to remain stealthy and wont, for example, generate a large volume of high alerts over a short period of time which would risk exposing them. If the attacker doesn’t attack in a state, the budget is incremented by one. Lastly this theta represents the current arrival batch that our agents are dealing with. Its important to note here that in our system the state is fully observable to both agents, meaning the attacker can see the current state of the analysts. This may seem like a strong assumption but remember, we’re optimizing our defense strategy against the strongest possible opponent – so we’re safe to assume they have full observability of the state.</a:t>
            </a:r>
            <a:endParaRPr lang="en-US" dirty="0"/>
          </a:p>
        </p:txBody>
      </p:sp>
    </p:spTree>
    <p:extLst>
      <p:ext uri="{BB962C8B-B14F-4D97-AF65-F5344CB8AC3E}">
        <p14:creationId xmlns:p14="http://schemas.microsoft.com/office/powerpoint/2010/main" val="3236298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the actions available to each agent depend on the state of their resources. And these resources incur a cost when dealing with the various alert levels which is defined by this C. So here a high alert costs 5, a medium alert costs 3, and a low alert costs 1. Now based on E and </a:t>
            </a:r>
            <a:r>
              <a:rPr lang="en-US" dirty="0" err="1"/>
              <a:t>thea</a:t>
            </a:r>
            <a:r>
              <a:rPr lang="en-US" dirty="0"/>
              <a:t>, the defender can choose some combination of alerts to assign. So for, example, with two experts available the defender may choose to assign that medium and the second low. However, they wouldn’t be able to assign all three since one of the analysts is busy. Similarly, the attacker can choose any combination of alerts to attack in as long as the sum of their costs is less than or equal to the attackers current budget. </a:t>
            </a:r>
          </a:p>
        </p:txBody>
      </p:sp>
    </p:spTree>
    <p:extLst>
      <p:ext uri="{BB962C8B-B14F-4D97-AF65-F5344CB8AC3E}">
        <p14:creationId xmlns:p14="http://schemas.microsoft.com/office/powerpoint/2010/main" val="1666239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latin typeface="Arial"/>
                <a:ea typeface="Arial"/>
                <a:cs typeface="Times New Roman" panose="02020603050405020304" pitchFamily="18" charset="0"/>
                <a:sym typeface="Arial"/>
              </a:rPr>
              <a:t>The reward function R describes the utility awarded to the defender for detecting or missing true positives. </a:t>
            </a:r>
            <a:r>
              <a:rPr lang="en-US" dirty="0"/>
              <a:t>This basically tells us what each alert level is worth to our players. So for instance, it might be 100 points for catching this high, 0 points for investigating this false positive, and -20 points for missing this medium. With the sum of all these outcomes constituting the reward for our defender.</a:t>
            </a:r>
          </a:p>
        </p:txBody>
      </p:sp>
    </p:spTree>
    <p:extLst>
      <p:ext uri="{BB962C8B-B14F-4D97-AF65-F5344CB8AC3E}">
        <p14:creationId xmlns:p14="http://schemas.microsoft.com/office/powerpoint/2010/main" val="676161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 the uncertainty in our system is manifested in this alert batch distribution big-theta, which holds all the possible small-thetas that could arrive. Each of these small-thetas is assigned some probability of arriving, with the sum of all these probabilities being 1. </a:t>
            </a:r>
          </a:p>
        </p:txBody>
      </p:sp>
    </p:spTree>
    <p:extLst>
      <p:ext uri="{BB962C8B-B14F-4D97-AF65-F5344CB8AC3E}">
        <p14:creationId xmlns:p14="http://schemas.microsoft.com/office/powerpoint/2010/main" val="4235717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So now lets do a quick refresher of game theory. First I’ll look at a game </a:t>
            </a:r>
            <a:r>
              <a:rPr lang="en-US" sz="1100" b="0" i="0" u="none" strike="noStrike" cap="none" dirty="0" err="1">
                <a:solidFill>
                  <a:srgbClr val="000000"/>
                </a:solidFill>
                <a:effectLst/>
                <a:latin typeface="Arial"/>
                <a:ea typeface="Arial"/>
                <a:cs typeface="Arial"/>
                <a:sym typeface="Arial"/>
              </a:rPr>
              <a:t>im</a:t>
            </a:r>
            <a:r>
              <a:rPr lang="en-US" sz="1100" b="0" i="0" u="none" strike="noStrike" cap="none" dirty="0">
                <a:solidFill>
                  <a:srgbClr val="000000"/>
                </a:solidFill>
                <a:effectLst/>
                <a:latin typeface="Arial"/>
                <a:ea typeface="Arial"/>
                <a:cs typeface="Arial"/>
                <a:sym typeface="Arial"/>
              </a:rPr>
              <a:t> sure </a:t>
            </a:r>
            <a:r>
              <a:rPr lang="en-US" sz="1100" b="0" i="0" u="none" strike="noStrike" cap="none" dirty="0" err="1">
                <a:solidFill>
                  <a:srgbClr val="000000"/>
                </a:solidFill>
                <a:effectLst/>
                <a:latin typeface="Arial"/>
                <a:ea typeface="Arial"/>
                <a:cs typeface="Arial"/>
                <a:sym typeface="Arial"/>
              </a:rPr>
              <a:t>youre</a:t>
            </a:r>
            <a:r>
              <a:rPr lang="en-US" sz="1100" b="0" i="0" u="none" strike="noStrike" cap="none" dirty="0">
                <a:solidFill>
                  <a:srgbClr val="000000"/>
                </a:solidFill>
                <a:effectLst/>
                <a:latin typeface="Arial"/>
                <a:ea typeface="Arial"/>
                <a:cs typeface="Arial"/>
                <a:sym typeface="Arial"/>
              </a:rPr>
              <a:t> all  familiar with, which is rock-paper-scissors. The guy in the bottom right here is the payoff matrix for rock-paper-scissors. We have a row player in black, player 1, and a column player in red, which is player 2. Each row or column corresponds to a possible action for one of these players with the intersection of these actions being the utility awarded to each. So for example, </a:t>
            </a:r>
            <a:r>
              <a:rPr lang="en-US" sz="1100" b="0" i="0" u="none" strike="noStrike" cap="none" dirty="0" err="1">
                <a:solidFill>
                  <a:srgbClr val="000000"/>
                </a:solidFill>
                <a:effectLst/>
                <a:latin typeface="Arial"/>
                <a:ea typeface="Arial"/>
                <a:cs typeface="Arial"/>
                <a:sym typeface="Arial"/>
              </a:rPr>
              <a:t>iif</a:t>
            </a:r>
            <a:r>
              <a:rPr lang="en-US" sz="1100" b="0" i="0" u="none" strike="noStrike" cap="none" dirty="0">
                <a:solidFill>
                  <a:srgbClr val="000000"/>
                </a:solidFill>
                <a:effectLst/>
                <a:latin typeface="Arial"/>
                <a:ea typeface="Arial"/>
                <a:cs typeface="Arial"/>
                <a:sym typeface="Arial"/>
              </a:rPr>
              <a:t> player 1 chooses rock, and player 2 chooses paper, then player 1 gets -1 utility and player to gets 1 utility. Notice that the sum of both players rewards are always zero, which is why we refer to rock-paper-scissors as a zero-sum game. This basically means that a win for one player is symmetric in magnitude to the loss for the other player. So what we really want to know when it comes to games is, well, </a:t>
            </a:r>
            <a:r>
              <a:rPr lang="en-US" sz="1100" b="0" i="0" u="none" strike="noStrike" cap="none" dirty="0" err="1">
                <a:solidFill>
                  <a:srgbClr val="000000"/>
                </a:solidFill>
                <a:effectLst/>
                <a:latin typeface="Arial"/>
                <a:ea typeface="Arial"/>
                <a:cs typeface="Arial"/>
                <a:sym typeface="Arial"/>
              </a:rPr>
              <a:t>whats</a:t>
            </a:r>
            <a:r>
              <a:rPr lang="en-US" sz="1100" b="0" i="0" u="none" strike="noStrike" cap="none" dirty="0">
                <a:solidFill>
                  <a:srgbClr val="000000"/>
                </a:solidFill>
                <a:effectLst/>
                <a:latin typeface="Arial"/>
                <a:ea typeface="Arial"/>
                <a:cs typeface="Arial"/>
                <a:sym typeface="Arial"/>
              </a:rPr>
              <a:t> the best strategy to play? We find these strategies by finding a Nash equilibrium within the game. Informally, Nash occurs when neither player can benefit from changing their current strategy. We find Nash by translating this matrix into a system of linear equations that can be solved via linear programming. Typically when you solve one of these you get a mixed strategy for each player, which is basically a probability distribution over their possible actions, as well as the expected value of the game when these strategies are played. The LP solution for rock-paper-scissors tells us that we should play each action with an equal probability of (1/3) and will results in an expected value of 0. So lets see what a game looks like within our domain</a:t>
            </a:r>
            <a:endParaRPr lang="en-US" dirty="0"/>
          </a:p>
        </p:txBody>
      </p:sp>
    </p:spTree>
    <p:extLst>
      <p:ext uri="{BB962C8B-B14F-4D97-AF65-F5344CB8AC3E}">
        <p14:creationId xmlns:p14="http://schemas.microsoft.com/office/powerpoint/2010/main" val="612004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So lets say we’re in this state s, where the defender has two analysts available for assignment, the attacker has a budget of 7, and a high and medium alert have just arrived. The defender in red can assign analysts to any combination of alerts b/c both analysts are available. However, the attacker must choose between either alert (or no alert at all) due to their budget being less than 8. We define the value of the state as the </a:t>
            </a:r>
            <a:r>
              <a:rPr lang="en-US" sz="1100" b="0" i="0" u="none" strike="noStrike" cap="none" dirty="0" err="1">
                <a:solidFill>
                  <a:srgbClr val="000000"/>
                </a:solidFill>
                <a:effectLst/>
                <a:latin typeface="Arial"/>
                <a:ea typeface="Arial"/>
                <a:cs typeface="Arial"/>
                <a:sym typeface="Arial"/>
              </a:rPr>
              <a:t>nash</a:t>
            </a:r>
            <a:r>
              <a:rPr lang="en-US" sz="1100" b="0" i="0" u="none" strike="noStrike" cap="none" dirty="0">
                <a:solidFill>
                  <a:srgbClr val="000000"/>
                </a:solidFill>
                <a:effectLst/>
                <a:latin typeface="Arial"/>
                <a:ea typeface="Arial"/>
                <a:cs typeface="Arial"/>
                <a:sym typeface="Arial"/>
              </a:rPr>
              <a:t> equilibrium value of this game</a:t>
            </a:r>
            <a:endParaRPr lang="en-US" dirty="0"/>
          </a:p>
        </p:txBody>
      </p:sp>
    </p:spTree>
    <p:extLst>
      <p:ext uri="{BB962C8B-B14F-4D97-AF65-F5344CB8AC3E}">
        <p14:creationId xmlns:p14="http://schemas.microsoft.com/office/powerpoint/2010/main" val="77239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And this is the equation that describes how we find it: the defender maximizes their utility only after the attacker has minimized it. So ok, each game has a value, but to see how we use this value we first need to understand why this matrix in its current form is incomplete for our purposes. </a:t>
            </a:r>
            <a:endParaRPr lang="en-US" dirty="0"/>
          </a:p>
        </p:txBody>
      </p:sp>
    </p:spTree>
    <p:extLst>
      <p:ext uri="{BB962C8B-B14F-4D97-AF65-F5344CB8AC3E}">
        <p14:creationId xmlns:p14="http://schemas.microsoft.com/office/powerpoint/2010/main" val="93809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Each action-pairs value only includes the immediate reward received by either agent. But since we’re in a Markov game, where a state is maintained between each game we play, we need to consider the future states actions will lead to. To illustrate this point, lets look at the outcome of this action pair here</a:t>
            </a:r>
            <a:br>
              <a:rPr lang="en-US" sz="1100" b="0" i="0" u="none" strike="noStrike" cap="none" dirty="0">
                <a:solidFill>
                  <a:srgbClr val="000000"/>
                </a:solidFill>
                <a:effectLst/>
                <a:latin typeface="Arial"/>
                <a:ea typeface="Arial"/>
                <a:cs typeface="Arial"/>
                <a:sym typeface="Arial"/>
              </a:rPr>
            </a:br>
            <a:endParaRPr lang="en-US"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3249798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So the defender decides the safest thing to do in state s is to assign both alerts, which makes sense, right. And maybe the attacker decides they’ll go ahead and attack with a medium alert. Our defender detects the medium and gets a reward of 20, and now we transition to a new state s’</a:t>
            </a:r>
            <a:br>
              <a:rPr lang="en-US" sz="1100" b="0" i="0" u="none" strike="noStrike" cap="none" dirty="0">
                <a:solidFill>
                  <a:srgbClr val="000000"/>
                </a:solidFill>
                <a:effectLst/>
                <a:latin typeface="Arial"/>
                <a:ea typeface="Arial"/>
                <a:cs typeface="Arial"/>
                <a:sym typeface="Arial"/>
              </a:rPr>
            </a:br>
            <a:endParaRPr lang="en-US" sz="1100" b="0" i="0" u="none" strike="noStrike" cap="none" dirty="0">
              <a:solidFill>
                <a:srgbClr val="000000"/>
              </a:solidFill>
              <a:effectLst/>
              <a:latin typeface="Arial"/>
              <a:ea typeface="Arial"/>
              <a:cs typeface="Arial"/>
              <a:sym typeface="Arial"/>
            </a:endParaRPr>
          </a:p>
          <a:p>
            <a:pPr marL="158750" indent="0">
              <a:buNone/>
            </a:pPr>
            <a:endParaRPr lang="en-US" dirty="0"/>
          </a:p>
        </p:txBody>
      </p:sp>
    </p:spTree>
    <p:extLst>
      <p:ext uri="{BB962C8B-B14F-4D97-AF65-F5344CB8AC3E}">
        <p14:creationId xmlns:p14="http://schemas.microsoft.com/office/powerpoint/2010/main" val="2936299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100" b="0" i="0" u="none" strike="noStrike" cap="none" dirty="0">
                <a:solidFill>
                  <a:srgbClr val="000000"/>
                </a:solidFill>
                <a:effectLst/>
                <a:latin typeface="Arial"/>
                <a:ea typeface="Arial"/>
                <a:cs typeface="Arial"/>
                <a:sym typeface="Arial"/>
              </a:rPr>
              <a:t>Hello everyone! My name is Noah </a:t>
            </a:r>
            <a:r>
              <a:rPr lang="en-US" sz="1100" b="0" i="0" u="none" strike="noStrike" cap="none" dirty="0" err="1">
                <a:solidFill>
                  <a:srgbClr val="000000"/>
                </a:solidFill>
                <a:effectLst/>
                <a:latin typeface="Arial"/>
                <a:ea typeface="Arial"/>
                <a:cs typeface="Arial"/>
                <a:sym typeface="Arial"/>
              </a:rPr>
              <a:t>Dunstatter</a:t>
            </a:r>
            <a:r>
              <a:rPr lang="en-US" sz="1100" b="0" i="0" u="none" strike="noStrike" cap="none" dirty="0">
                <a:solidFill>
                  <a:srgbClr val="000000"/>
                </a:solidFill>
                <a:effectLst/>
                <a:latin typeface="Arial"/>
                <a:ea typeface="Arial"/>
                <a:cs typeface="Arial"/>
                <a:sym typeface="Arial"/>
              </a:rPr>
              <a:t> and today I’ll be presenting my paper “Allocating security analysts to cyber alerts using </a:t>
            </a:r>
            <a:r>
              <a:rPr lang="en-US" sz="1100" b="0" i="0" u="none" strike="noStrike" cap="none" dirty="0" err="1">
                <a:solidFill>
                  <a:srgbClr val="000000"/>
                </a:solidFill>
                <a:effectLst/>
                <a:latin typeface="Arial"/>
                <a:ea typeface="Arial"/>
                <a:cs typeface="Arial"/>
                <a:sym typeface="Arial"/>
              </a:rPr>
              <a:t>markov</a:t>
            </a:r>
            <a:r>
              <a:rPr lang="en-US" sz="1100" b="0" i="0" u="none" strike="noStrike" cap="none" dirty="0">
                <a:solidFill>
                  <a:srgbClr val="000000"/>
                </a:solidFill>
                <a:effectLst/>
                <a:latin typeface="Arial"/>
                <a:ea typeface="Arial"/>
                <a:cs typeface="Arial"/>
                <a:sym typeface="Arial"/>
              </a:rPr>
              <a:t> games”. And this was a joint work with my amazing advisor Dr. Mina </a:t>
            </a:r>
            <a:r>
              <a:rPr lang="en-US" sz="1100" b="0" i="0" u="none" strike="noStrike" cap="none" dirty="0" err="1">
                <a:solidFill>
                  <a:srgbClr val="000000"/>
                </a:solidFill>
                <a:effectLst/>
                <a:latin typeface="Arial"/>
                <a:ea typeface="Arial"/>
                <a:cs typeface="Arial"/>
                <a:sym typeface="Arial"/>
              </a:rPr>
              <a:t>Guirguis</a:t>
            </a:r>
            <a:r>
              <a:rPr lang="en-US" sz="1100" b="0" i="0" u="none" strike="noStrike" cap="none" dirty="0">
                <a:solidFill>
                  <a:srgbClr val="000000"/>
                </a:solidFill>
                <a:effectLst/>
                <a:latin typeface="Arial"/>
                <a:ea typeface="Arial"/>
                <a:cs typeface="Arial"/>
                <a:sym typeface="Arial"/>
              </a:rPr>
              <a:t> and my good friend and lab-mate Mr. Alireza </a:t>
            </a:r>
            <a:r>
              <a:rPr lang="en-US" sz="1100" b="0" i="0" u="none" strike="noStrike" cap="none" dirty="0" err="1">
                <a:solidFill>
                  <a:srgbClr val="000000"/>
                </a:solidFill>
                <a:effectLst/>
                <a:latin typeface="Arial"/>
                <a:ea typeface="Arial"/>
                <a:cs typeface="Arial"/>
                <a:sym typeface="Arial"/>
              </a:rPr>
              <a:t>Tahsini</a:t>
            </a:r>
            <a:br>
              <a:rPr lang="en-US" sz="1100" b="0" i="0" u="none" strike="noStrike" cap="none" dirty="0">
                <a:solidFill>
                  <a:srgbClr val="000000"/>
                </a:solidFill>
                <a:effectLst/>
                <a:latin typeface="Arial"/>
                <a:ea typeface="Arial"/>
                <a:cs typeface="Arial"/>
                <a:sym typeface="Arial"/>
              </a:rPr>
            </a:b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317136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Where a new alert arrival containing a medium and a low have arrived, and both experts are now busy. Our attacker however still has a budget of 4, meaning they can now choose any combination of alerts to attack in. But since our defender’s analysts are busy with the last states alerts, their only option is to do nothing. And since our attacker is maximizing their own utility, we know they’ll choose the worst thing for the defender, which is this</a:t>
            </a:r>
            <a:br>
              <a:rPr lang="en-US" sz="1100" b="0" i="0" u="none" strike="noStrike" cap="none" dirty="0">
                <a:solidFill>
                  <a:srgbClr val="000000"/>
                </a:solidFill>
                <a:effectLst/>
                <a:latin typeface="Arial"/>
                <a:ea typeface="Arial"/>
                <a:cs typeface="Arial"/>
                <a:sym typeface="Arial"/>
              </a:rPr>
            </a:br>
            <a:endParaRPr lang="en-US" sz="1100" b="0" i="0" u="none" strike="noStrike" cap="none" dirty="0">
              <a:solidFill>
                <a:srgbClr val="000000"/>
              </a:solidFill>
              <a:effectLst/>
              <a:latin typeface="Arial"/>
              <a:ea typeface="Arial"/>
              <a:cs typeface="Arial"/>
              <a:sym typeface="Arial"/>
            </a:endParaRPr>
          </a:p>
          <a:p>
            <a:pPr marL="158750" indent="0">
              <a:buNone/>
            </a:pPr>
            <a:endParaRPr lang="en-US" dirty="0"/>
          </a:p>
        </p:txBody>
      </p:sp>
    </p:spTree>
    <p:extLst>
      <p:ext uri="{BB962C8B-B14F-4D97-AF65-F5344CB8AC3E}">
        <p14:creationId xmlns:p14="http://schemas.microsoft.com/office/powerpoint/2010/main" val="123220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So even though we received a value of 20 in s, the over-allocation of our analysts means we’re vulnerable in s’, leading to a value of -25. So what we want is a way to incorporate future state’s values into a current state’s payoff-matrix. And the way we do this is using a Q-function or quality function</a:t>
            </a:r>
          </a:p>
        </p:txBody>
      </p:sp>
    </p:spTree>
    <p:extLst>
      <p:ext uri="{BB962C8B-B14F-4D97-AF65-F5344CB8AC3E}">
        <p14:creationId xmlns:p14="http://schemas.microsoft.com/office/powerpoint/2010/main" val="2108484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Q, s, a, d. This function uses two terms, the first</a:t>
            </a:r>
          </a:p>
          <a:p>
            <a:pPr marL="158750" indent="0">
              <a:buNone/>
            </a:pPr>
            <a:endParaRPr lang="en-US" dirty="0"/>
          </a:p>
        </p:txBody>
      </p:sp>
    </p:spTree>
    <p:extLst>
      <p:ext uri="{BB962C8B-B14F-4D97-AF65-F5344CB8AC3E}">
        <p14:creationId xmlns:p14="http://schemas.microsoft.com/office/powerpoint/2010/main" val="1329396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Term represents the immediate reward that occurs under actions a and d in state s. The second term</a:t>
            </a:r>
            <a:br>
              <a:rPr lang="en-US" sz="1100" b="0" i="0" u="none" strike="noStrike" cap="none" dirty="0">
                <a:solidFill>
                  <a:srgbClr val="000000"/>
                </a:solidFill>
                <a:effectLst/>
                <a:latin typeface="Arial"/>
                <a:ea typeface="Arial"/>
                <a:cs typeface="Arial"/>
                <a:sym typeface="Arial"/>
              </a:rPr>
            </a:br>
            <a:endParaRPr lang="en-US" sz="1100" b="0" i="0" u="none" strike="noStrike" cap="none" dirty="0">
              <a:solidFill>
                <a:srgbClr val="000000"/>
              </a:solidFill>
              <a:effectLst/>
              <a:latin typeface="Arial"/>
              <a:ea typeface="Arial"/>
              <a:cs typeface="Arial"/>
              <a:sym typeface="Arial"/>
            </a:endParaRPr>
          </a:p>
          <a:p>
            <a:pPr marL="158750" indent="0">
              <a:buNone/>
            </a:pPr>
            <a:endParaRPr lang="en-US" dirty="0"/>
          </a:p>
        </p:txBody>
      </p:sp>
    </p:spTree>
    <p:extLst>
      <p:ext uri="{BB962C8B-B14F-4D97-AF65-F5344CB8AC3E}">
        <p14:creationId xmlns:p14="http://schemas.microsoft.com/office/powerpoint/2010/main" val="169855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Seeks to incorporate the expected value of playing games in future states. So once we’ve replaced all immediate reward values in a payoff-matrix with these Q-values, we can solve our LP and get a mixed strategy that considers the future and not just immediate rewards. </a:t>
            </a:r>
            <a:br>
              <a:rPr lang="en-US" sz="1100" b="0" i="0" u="none" strike="noStrike" cap="none" dirty="0">
                <a:solidFill>
                  <a:srgbClr val="000000"/>
                </a:solidFill>
                <a:effectLst/>
                <a:latin typeface="Arial"/>
                <a:ea typeface="Arial"/>
                <a:cs typeface="Arial"/>
                <a:sym typeface="Arial"/>
              </a:rPr>
            </a:br>
            <a:endParaRPr lang="en-US" sz="1100" b="0" i="0" u="none" strike="noStrike" cap="none" dirty="0">
              <a:solidFill>
                <a:srgbClr val="000000"/>
              </a:solidFill>
              <a:effectLst/>
              <a:latin typeface="Arial"/>
              <a:ea typeface="Arial"/>
              <a:cs typeface="Arial"/>
              <a:sym typeface="Arial"/>
            </a:endParaRPr>
          </a:p>
          <a:p>
            <a:pPr marL="158750" indent="0">
              <a:buNone/>
            </a:pPr>
            <a:endParaRPr lang="en-US" dirty="0"/>
          </a:p>
        </p:txBody>
      </p:sp>
    </p:spTree>
    <p:extLst>
      <p:ext uri="{BB962C8B-B14F-4D97-AF65-F5344CB8AC3E}">
        <p14:creationId xmlns:p14="http://schemas.microsoft.com/office/powerpoint/2010/main" val="3832279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here’s a quick snap-shot of the pseudo-code for the Markov game value iteration. First we solve every state’s payoff matrix with only the immediate rewards, and store those values in V-zero. Then in our second step we start iterating over these values. In each iteration we go to every state and re-populate its payoff matrix with the Q-values we talked about. Once the payoff matrix of a state has been filled with these Q-values we then solve it with our LP to obtain a new V. Once that’s done for all states we iterate this </a:t>
            </a:r>
            <a:r>
              <a:rPr lang="en-US" dirty="0" err="1"/>
              <a:t>i</a:t>
            </a:r>
            <a:r>
              <a:rPr lang="en-US" dirty="0"/>
              <a:t> variable and go again. And of course this process continues until these V-values converge. </a:t>
            </a:r>
          </a:p>
        </p:txBody>
      </p:sp>
    </p:spTree>
    <p:extLst>
      <p:ext uri="{BB962C8B-B14F-4D97-AF65-F5344CB8AC3E}">
        <p14:creationId xmlns:p14="http://schemas.microsoft.com/office/powerpoint/2010/main" val="830622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Theres</a:t>
            </a:r>
            <a:r>
              <a:rPr lang="en-US" dirty="0"/>
              <a:t> a paper in my references by Littman that will provide it. So what we’re looking at here is a plot of our value-functions convergence for one of our experiments. So on the x-axis we have the number of iterations, and the y-axis is the %-change in value between each iteration. As you can see, given some time the agents learn that their resources can regenerate around the 5 and 6 iterations and this causes a spike that </a:t>
            </a:r>
            <a:r>
              <a:rPr lang="en-US" dirty="0" err="1"/>
              <a:t>kinda</a:t>
            </a:r>
            <a:r>
              <a:rPr lang="en-US" dirty="0"/>
              <a:t> dies off around iteration 55</a:t>
            </a:r>
          </a:p>
        </p:txBody>
      </p:sp>
    </p:spTree>
    <p:extLst>
      <p:ext uri="{BB962C8B-B14F-4D97-AF65-F5344CB8AC3E}">
        <p14:creationId xmlns:p14="http://schemas.microsoft.com/office/powerpoint/2010/main" val="509819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So ok, now that we know what these Markov game models look like, and how we solve them, lets see some results</a:t>
            </a:r>
            <a:br>
              <a:rPr lang="en-US" sz="1100" b="0" i="0" u="none" strike="noStrike" cap="none" dirty="0">
                <a:solidFill>
                  <a:srgbClr val="000000"/>
                </a:solidFill>
                <a:effectLst/>
                <a:latin typeface="Arial"/>
                <a:ea typeface="Arial"/>
                <a:cs typeface="Arial"/>
                <a:sym typeface="Arial"/>
              </a:rPr>
            </a:br>
            <a:endParaRPr lang="en-US"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3661714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So to test our approach we developed a few heuristics for both agents that we can use to test against. We have a random strategy which is kind of our control as it just samples randomly from the action space in every state. We have the greedy heuristic, which causes our agent to always prioritize either high-attacks or high-assignments for the attacker and defender respectively. We have a Myopic approach, which is using LP’s in every state without employing the value iteration. And of course our value iteration approach. So we ran 500 simulations lasting 100 rounds for all 16 combinations of the attacker-defender strategies and averaged their step-wise cumulative utility. And the plot for these simulations looks like this</a:t>
            </a:r>
            <a:endParaRPr lang="en-US" dirty="0"/>
          </a:p>
        </p:txBody>
      </p:sp>
    </p:spTree>
    <p:extLst>
      <p:ext uri="{BB962C8B-B14F-4D97-AF65-F5344CB8AC3E}">
        <p14:creationId xmlns:p14="http://schemas.microsoft.com/office/powerpoint/2010/main" val="1810907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100" b="0" i="0" u="none" strike="noStrike" cap="none" dirty="0">
                <a:solidFill>
                  <a:srgbClr val="000000"/>
                </a:solidFill>
                <a:effectLst/>
                <a:latin typeface="Arial"/>
                <a:ea typeface="Arial"/>
                <a:cs typeface="Arial"/>
                <a:sym typeface="Arial"/>
              </a:rPr>
              <a:t>So each plot represents a different attacker strategy, so we have a random attacker in the top left, then greedy attacker in the top right, the myopic LP attacker in the bottom left, and the value iteration attacker in the bottom right. Each plot has an x-axis representing the number of transitions the system has made and a y-axis which is the cumulative utility up until that point. Each line in one of these plots is one of the defender strategies. So we can clearly see that our approach outperforms all others. Especially against our worst-case VI attacker. Its interesting to note that against the random and greedy attackers the VI defender starts out pretty bad, but since the greedy defender always over-allocates and doesn’t effectively manage their resources, they fall behind after about 30 or so steps. This is because our VI approach is looking far into the future and assigns analysts accordingly. And its interesting to note that even though the VI algorithm was trained against a worst-case opponent it still performs well when the attacker doesn’t behave rationally. And this is a by-product of playing that sub-game Nash equilibrium, because remember, Nash means that no player can benefit by changing their strategy, which is exactly what an irrational attacker is doing. </a:t>
            </a:r>
            <a:br>
              <a:rPr lang="en-US" sz="1100" b="0" i="0" u="none" strike="noStrike" cap="none" dirty="0">
                <a:solidFill>
                  <a:srgbClr val="000000"/>
                </a:solidFill>
                <a:effectLst/>
                <a:latin typeface="Arial"/>
                <a:ea typeface="Arial"/>
                <a:cs typeface="Arial"/>
                <a:sym typeface="Arial"/>
              </a:rPr>
            </a:b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138843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a quick outline, first I’ll attempt to motivate the work and give a taste of </a:t>
            </a:r>
            <a:r>
              <a:rPr lang="en-US" dirty="0" err="1"/>
              <a:t>whats</a:t>
            </a:r>
            <a:r>
              <a:rPr lang="en-US" dirty="0"/>
              <a:t> already been done and how our work </a:t>
            </a:r>
            <a:r>
              <a:rPr lang="en-US" dirty="0" err="1"/>
              <a:t>differes</a:t>
            </a:r>
            <a:r>
              <a:rPr lang="en-US" dirty="0"/>
              <a:t> from that. Then I’ll give you guys a quick description of our model and solution method, followed by our results.</a:t>
            </a:r>
          </a:p>
        </p:txBody>
      </p:sp>
    </p:spTree>
    <p:extLst>
      <p:ext uri="{BB962C8B-B14F-4D97-AF65-F5344CB8AC3E}">
        <p14:creationId xmlns:p14="http://schemas.microsoft.com/office/powerpoint/2010/main" val="127647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So in conclusion. Our approach clearly outperformed the other policies. And when we took a closer look at its behavior it was clear that it had found a good balance between investigating a low number of high severity alerts and a high number of lower severity alerts. And it did this by balancing out its alert assignments so analysts were always available. And even though we assumed the worst-case opponent during training, it still maintained the highest utility when faced with new attacker policies. And this really exemplifies the usefulness of the worst-case thinking present in game-theoretic approaches and supports the idea that your should always prepare for the worst-case scenario and assume you’re up against highly intelligent and rational attackers.</a:t>
            </a:r>
            <a:endParaRPr lang="en-US" dirty="0"/>
          </a:p>
        </p:txBody>
      </p:sp>
    </p:spTree>
    <p:extLst>
      <p:ext uri="{BB962C8B-B14F-4D97-AF65-F5344CB8AC3E}">
        <p14:creationId xmlns:p14="http://schemas.microsoft.com/office/powerpoint/2010/main" val="1437303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So our current work is focusing on approximating this sub-game Nash b/c as the state space grows VI quickly becomes intractable. We’re experimenting with different deep-reinforcement-learning approaches and hope to end up with an even more realistic model with more analysts, alerts, and actions. </a:t>
            </a:r>
            <a:br>
              <a:rPr lang="en-US" sz="1100" b="0" i="0" u="none" strike="noStrike" cap="none" dirty="0">
                <a:solidFill>
                  <a:srgbClr val="000000"/>
                </a:solidFill>
                <a:effectLst/>
                <a:latin typeface="Arial"/>
                <a:ea typeface="Arial"/>
                <a:cs typeface="Arial"/>
                <a:sym typeface="Arial"/>
              </a:rPr>
            </a:br>
            <a:endParaRPr lang="en-US"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1317577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So lastly I’d like to acknowledge all of our sponsors who made this work possible. As well as the reviewers and organizers here at NCS. Thank your for your time and attention.</a:t>
            </a:r>
          </a:p>
          <a:p>
            <a:endParaRPr lang="en-US" dirty="0"/>
          </a:p>
        </p:txBody>
      </p:sp>
    </p:spTree>
    <p:extLst>
      <p:ext uri="{BB962C8B-B14F-4D97-AF65-F5344CB8AC3E}">
        <p14:creationId xmlns:p14="http://schemas.microsoft.com/office/powerpoint/2010/main" val="3150959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Title slide with special thanks to DHS and NSF</a:t>
            </a:r>
            <a:r>
              <a:rPr lang="en-US" baseline="0" dirty="0"/>
              <a:t> (work </a:t>
            </a:r>
            <a:r>
              <a:rPr lang="en-US" baseline="0" dirty="0" err="1"/>
              <a:t>sponsered</a:t>
            </a:r>
            <a:r>
              <a:rPr lang="en-US" baseline="0" dirty="0"/>
              <a:t> by)</a:t>
            </a:r>
            <a:endParaRPr lang="en-US" dirty="0"/>
          </a:p>
        </p:txBody>
      </p:sp>
    </p:spTree>
    <p:extLst>
      <p:ext uri="{BB962C8B-B14F-4D97-AF65-F5344CB8AC3E}">
        <p14:creationId xmlns:p14="http://schemas.microsoft.com/office/powerpoint/2010/main" val="66711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sz="1100" b="0" i="0" u="none" strike="noStrike" cap="none" dirty="0">
                <a:solidFill>
                  <a:srgbClr val="000000"/>
                </a:solidFill>
                <a:effectLst/>
                <a:latin typeface="Arial"/>
                <a:ea typeface="Arial"/>
                <a:cs typeface="Arial"/>
                <a:sym typeface="Arial"/>
              </a:rPr>
              <a:t>So ok, as I’m sure you all know, cyber theft is the fastest growing crime in the U.S. and cost the global economy more than $450 billion dollars in 2016. Now the </a:t>
            </a:r>
            <a:r>
              <a:rPr lang="en-US" sz="1100" b="0" i="0" u="none" strike="noStrike" cap="none" dirty="0" err="1">
                <a:solidFill>
                  <a:srgbClr val="000000"/>
                </a:solidFill>
                <a:effectLst/>
                <a:latin typeface="Arial"/>
                <a:ea typeface="Arial"/>
                <a:cs typeface="Arial"/>
                <a:sym typeface="Arial"/>
              </a:rPr>
              <a:t>Ponemon</a:t>
            </a:r>
            <a:r>
              <a:rPr lang="en-US" sz="1100" b="0" i="0" u="none" strike="noStrike" cap="none" dirty="0">
                <a:solidFill>
                  <a:srgbClr val="000000"/>
                </a:solidFill>
                <a:effectLst/>
                <a:latin typeface="Arial"/>
                <a:ea typeface="Arial"/>
                <a:cs typeface="Arial"/>
                <a:sym typeface="Arial"/>
              </a:rPr>
              <a:t> Institute did a study in 2015 where they surveyed security teams at various organizations to try and get an idea of how it looks on the “front lines” if you will. And the outlook is pretty grim honestly. So on average, organizations are receiving 17,000 malware alerts in a typical week and only 700 of these alerts are ever actually investigated. That’s 4%. To make matters worse, security teams estimate that only 19% of these alerts represent legitimate threats or attacks. Which is reflected by the fact that security teams were estimated to be wasting around 400 hours per week chasing these false positives. So you can see how this 4% of alerts become critical to an organization’s safety. And we want to make sure that we’re assigning these alerts in the best way we can to </a:t>
            </a:r>
            <a:r>
              <a:rPr lang="en-US" sz="1100" b="0" i="0" u="none" strike="noStrike" cap="none" dirty="0" err="1">
                <a:solidFill>
                  <a:srgbClr val="000000"/>
                </a:solidFill>
                <a:effectLst/>
                <a:latin typeface="Arial"/>
                <a:ea typeface="Arial"/>
                <a:cs typeface="Arial"/>
                <a:sym typeface="Arial"/>
              </a:rPr>
              <a:t>kinda</a:t>
            </a:r>
            <a:r>
              <a:rPr lang="en-US" sz="1100" b="0" i="0" u="none" strike="noStrike" cap="none" dirty="0">
                <a:solidFill>
                  <a:srgbClr val="000000"/>
                </a:solidFill>
                <a:effectLst/>
                <a:latin typeface="Arial"/>
                <a:ea typeface="Arial"/>
                <a:cs typeface="Arial"/>
                <a:sym typeface="Arial"/>
              </a:rPr>
              <a:t> get the most bang for our buck! </a:t>
            </a:r>
            <a:br>
              <a:rPr lang="en-US" sz="1100" b="0" i="0" u="none" strike="noStrike" cap="none" dirty="0">
                <a:solidFill>
                  <a:srgbClr val="000000"/>
                </a:solidFill>
                <a:effectLst/>
                <a:latin typeface="Arial"/>
                <a:ea typeface="Arial"/>
                <a:cs typeface="Arial"/>
                <a:sym typeface="Arial"/>
              </a:rPr>
            </a:br>
            <a:endParaRPr lang="en-US" sz="1100" b="0" i="0" u="none" strike="noStrike" cap="none" dirty="0">
              <a:solidFill>
                <a:srgbClr val="000000"/>
              </a:solidFill>
              <a:effectLst/>
              <a:latin typeface="Arial"/>
              <a:ea typeface="Arial"/>
              <a:cs typeface="Arial"/>
              <a:sym typeface="Arial"/>
            </a:endParaRPr>
          </a:p>
        </p:txBody>
      </p:sp>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4612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sz="1100" b="0" i="0" u="none" strike="noStrike" cap="none" dirty="0">
                <a:solidFill>
                  <a:srgbClr val="000000"/>
                </a:solidFill>
                <a:effectLst/>
                <a:latin typeface="Arial"/>
                <a:ea typeface="Arial"/>
                <a:cs typeface="Arial"/>
                <a:sym typeface="Arial"/>
              </a:rPr>
              <a:t>So lets get a big picture of what this system typically looks like. On the right we have some private network connected to the internet. And on this network we have some intrusion detection software installed on the various network components. This IDS has sensors which generate alerts of varying severity when they detect anomalous behavior or maybe see a known malware signature. These alerts are sent to a </a:t>
            </a:r>
            <a:r>
              <a:rPr lang="en-US" sz="1100" b="0" i="0" u="none" strike="noStrike" cap="none" dirty="0" err="1">
                <a:solidFill>
                  <a:srgbClr val="000000"/>
                </a:solidFill>
                <a:effectLst/>
                <a:latin typeface="Arial"/>
                <a:ea typeface="Arial"/>
                <a:cs typeface="Arial"/>
                <a:sym typeface="Arial"/>
              </a:rPr>
              <a:t>kinda</a:t>
            </a:r>
            <a:r>
              <a:rPr lang="en-US" sz="1100" b="0" i="0" u="none" strike="noStrike" cap="none" dirty="0">
                <a:solidFill>
                  <a:srgbClr val="000000"/>
                </a:solidFill>
                <a:effectLst/>
                <a:latin typeface="Arial"/>
                <a:ea typeface="Arial"/>
                <a:cs typeface="Arial"/>
                <a:sym typeface="Arial"/>
              </a:rPr>
              <a:t> of alert filtering mechanism. And this mechanism decides which alerts to throw away and which alerts to pass on to the intrusion response team – who will actually investigate and try to remedy any intrusion if necessary. So our work focuses on </a:t>
            </a:r>
            <a:br>
              <a:rPr lang="en-US" sz="1100" b="0" i="0" u="none" strike="noStrike" cap="none" dirty="0">
                <a:solidFill>
                  <a:srgbClr val="000000"/>
                </a:solidFill>
                <a:effectLst/>
                <a:latin typeface="Arial"/>
                <a:ea typeface="Arial"/>
                <a:cs typeface="Arial"/>
                <a:sym typeface="Arial"/>
              </a:rPr>
            </a:b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082019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This area here. That is, we want to come up with a good way to filter this crazy amount of alerts so as to maximize an organizations overall safety. And the way we propose to do this, is game theory.</a:t>
            </a:r>
            <a:br>
              <a:rPr lang="en-US" sz="1100" b="0" i="0" u="none" strike="noStrike" cap="none" dirty="0">
                <a:solidFill>
                  <a:srgbClr val="000000"/>
                </a:solidFill>
                <a:effectLst/>
                <a:latin typeface="Arial"/>
                <a:ea typeface="Arial"/>
                <a:cs typeface="Arial"/>
                <a:sym typeface="Arial"/>
              </a:rPr>
            </a:br>
            <a:endParaRPr lang="en-US" sz="1100" b="0" i="0" u="none" strike="noStrike" cap="none" dirty="0">
              <a:solidFill>
                <a:srgbClr val="000000"/>
              </a:solidFill>
              <a:effectLst/>
              <a:latin typeface="Arial"/>
              <a:ea typeface="Arial"/>
              <a:cs typeface="Arial"/>
              <a:sym typeface="Arial"/>
            </a:endParaRPr>
          </a:p>
          <a:p>
            <a:pPr marL="0" lvl="0" indent="0">
              <a:spcBef>
                <a:spcPts val="0"/>
              </a:spcBef>
              <a:spcAft>
                <a:spcPts val="0"/>
              </a:spcAft>
              <a:buNone/>
            </a:pPr>
            <a:endParaRPr dirty="0"/>
          </a:p>
        </p:txBody>
      </p:sp>
    </p:spTree>
    <p:extLst>
      <p:ext uri="{BB962C8B-B14F-4D97-AF65-F5344CB8AC3E}">
        <p14:creationId xmlns:p14="http://schemas.microsoft.com/office/powerpoint/2010/main" val="1403881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spcBef>
                <a:spcPts val="0"/>
              </a:spcBef>
              <a:spcAft>
                <a:spcPts val="0"/>
              </a:spcAft>
            </a:pPr>
            <a:r>
              <a:rPr lang="en-US" sz="1100" b="0" i="0" u="none" strike="noStrike" cap="none" dirty="0">
                <a:solidFill>
                  <a:srgbClr val="000000"/>
                </a:solidFill>
                <a:effectLst/>
                <a:latin typeface="Arial"/>
                <a:ea typeface="Arial"/>
                <a:cs typeface="Arial"/>
                <a:sym typeface="Arial"/>
              </a:rPr>
              <a:t>And game theoretic approaches have been successful at solving similar problems in the past. Its been used to help the TSA screen passengers at airports and was used also used to come up with the best way to screen passengers on public transit systems to make sure they paid for their tickets. Now in either of these we can view these passengers kind of as the alerts, where most people are good citizens just trying to get to their destination (these are our false positives of course) but we do have a small number of bad actors who represent legitimate threats. Some work has also been done on specifically cyber alert screening, but it focused on a single-shot game that had no temporal aspect to it. That is, we end up with a static screening strategy that doesn’t change over time. And we’ve also seen some work that attempted to maximize our analyst availability and work scheduling.</a:t>
            </a:r>
            <a:endParaRPr dirty="0"/>
          </a:p>
        </p:txBody>
      </p:sp>
    </p:spTree>
    <p:extLst>
      <p:ext uri="{BB962C8B-B14F-4D97-AF65-F5344CB8AC3E}">
        <p14:creationId xmlns:p14="http://schemas.microsoft.com/office/powerpoint/2010/main" val="315356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sz="1100" b="0" i="0" u="none" strike="noStrike" cap="none" dirty="0">
                <a:solidFill>
                  <a:srgbClr val="000000"/>
                </a:solidFill>
                <a:effectLst/>
                <a:latin typeface="Arial"/>
                <a:ea typeface="Arial"/>
                <a:cs typeface="Arial"/>
                <a:sym typeface="Arial"/>
              </a:rPr>
              <a:t>So, similar to this past research we want to employ game-theoretic models to these threat screening games. But instead of using these single-shot games, our model uses a Markov game framework, which allows us to introduce a temporal aspect of play. To solve these Markov games we use value iteration, which is common in the reinforcement learning domain, and this allows us to learn optimal sub-game strategies that minimize our defenders risk in the long term.</a:t>
            </a:r>
            <a:br>
              <a:rPr lang="en-US" sz="1100" b="0" i="0" u="none" strike="noStrike" cap="none" dirty="0">
                <a:solidFill>
                  <a:srgbClr val="000000"/>
                </a:solidFill>
                <a:effectLst/>
                <a:latin typeface="Arial"/>
                <a:ea typeface="Arial"/>
                <a:cs typeface="Arial"/>
                <a:sym typeface="Arial"/>
              </a:rPr>
            </a:b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07710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Alrighty, so now that we’ve </a:t>
            </a:r>
            <a:r>
              <a:rPr lang="en-US" sz="1100" b="0" i="0" u="none" strike="noStrike" cap="none" dirty="0" err="1">
                <a:solidFill>
                  <a:srgbClr val="000000"/>
                </a:solidFill>
                <a:effectLst/>
                <a:latin typeface="Arial"/>
                <a:ea typeface="Arial"/>
                <a:cs typeface="Arial"/>
                <a:sym typeface="Arial"/>
              </a:rPr>
              <a:t>kinda</a:t>
            </a:r>
            <a:r>
              <a:rPr lang="en-US" sz="1100" b="0" i="0" u="none" strike="noStrike" cap="none" dirty="0">
                <a:solidFill>
                  <a:srgbClr val="000000"/>
                </a:solidFill>
                <a:effectLst/>
                <a:latin typeface="Arial"/>
                <a:ea typeface="Arial"/>
                <a:cs typeface="Arial"/>
                <a:sym typeface="Arial"/>
              </a:rPr>
              <a:t> motivated and described our problem lets dive into how we propose to solve this thing. And that solution starts with Markov games.</a:t>
            </a:r>
            <a:br>
              <a:rPr lang="en-US" sz="1100" b="0" i="0" u="none" strike="noStrike" cap="none" dirty="0">
                <a:solidFill>
                  <a:srgbClr val="000000"/>
                </a:solidFill>
                <a:effectLst/>
                <a:latin typeface="Arial"/>
                <a:ea typeface="Arial"/>
                <a:cs typeface="Arial"/>
                <a:sym typeface="Arial"/>
              </a:rPr>
            </a:br>
            <a:endParaRPr lang="en-US" dirty="0"/>
          </a:p>
        </p:txBody>
      </p:sp>
    </p:spTree>
    <p:extLst>
      <p:ext uri="{BB962C8B-B14F-4D97-AF65-F5344CB8AC3E}">
        <p14:creationId xmlns:p14="http://schemas.microsoft.com/office/powerpoint/2010/main" val="3658374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Shape 1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5" name="Shape 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Shape 7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Shape 77"/>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Shape 2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Shape 26"/>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Shape 32"/>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Shape 39"/>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Shape 4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Shape 5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Shape 57"/>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Shape 64"/>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pic>
        <p:nvPicPr>
          <p:cNvPr id="11" name="Shape 11" descr="18NCS_PPT Template2.jpg"/>
          <p:cNvPicPr preferRelativeResize="0"/>
          <p:nvPr/>
        </p:nvPicPr>
        <p:blipFill rotWithShape="1">
          <a:blip r:embed="rId13">
            <a:alphaModFix/>
          </a:blip>
          <a:srcRect/>
          <a:stretch/>
        </p:blipFill>
        <p:spPr>
          <a:xfrm>
            <a:off x="0" y="0"/>
            <a:ext cx="9144000" cy="514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11.svg"/><Relationship Id="rId3" Type="http://schemas.openxmlformats.org/officeDocument/2006/relationships/customXml" Target="../ink/ink1.xml"/><Relationship Id="rId12" Type="http://schemas.openxmlformats.org/officeDocument/2006/relationships/image" Target="../media/image10.png"/><Relationship Id="rId17" Type="http://schemas.openxmlformats.org/officeDocument/2006/relationships/image" Target="../media/image22.png"/><Relationship Id="rId2" Type="http://schemas.openxmlformats.org/officeDocument/2006/relationships/notesSlide" Target="../notesSlides/notesSlide17.xml"/><Relationship Id="rId16" Type="http://schemas.openxmlformats.org/officeDocument/2006/relationships/image" Target="../media/image25.png"/><Relationship Id="rId1" Type="http://schemas.openxmlformats.org/officeDocument/2006/relationships/slideLayout" Target="../slideLayouts/slideLayout2.xml"/><Relationship Id="rId11" Type="http://schemas.openxmlformats.org/officeDocument/2006/relationships/image" Target="../media/image160.png"/><Relationship Id="rId10" Type="http://schemas.openxmlformats.org/officeDocument/2006/relationships/customXml" Target="../ink/ink3.xml"/><Relationship Id="rId9" Type="http://schemas.openxmlformats.org/officeDocument/2006/relationships/customXml" Target="../ink/ink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1.sv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11.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11.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image" Target="../media/image9.sv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11.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image" Target="../media/image9.svg"/><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11.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image" Target="../media/image9.svg"/><Relationship Id="rId9"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11.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image" Target="../media/image9.svg"/><Relationship Id="rId9"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Shape 85" descr="18NCS_PPT Cover.jpg"/>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7" name="Shape 127"/>
              <p:cNvSpPr txBox="1">
                <a:spLocks noGrp="1"/>
              </p:cNvSpPr>
              <p:nvPr>
                <p:ph type="body" idx="1"/>
              </p:nvPr>
            </p:nvSpPr>
            <p:spPr>
              <a:prstGeom prst="rect">
                <a:avLst/>
              </a:prstGeom>
            </p:spPr>
            <p:txBody>
              <a:bodyPr spcFirstLastPara="1" wrap="square" lIns="91425" tIns="45700" rIns="91425" bIns="45700" anchor="t" anchorCtr="0">
                <a:noAutofit/>
              </a:bodyPr>
              <a:lstStyle/>
              <a:p>
                <a:pPr marL="457200" lvl="0" indent="-381000" rtl="0">
                  <a:spcBef>
                    <a:spcPts val="640"/>
                  </a:spcBef>
                  <a:spcAft>
                    <a:spcPts val="0"/>
                  </a:spcAft>
                  <a:buSzPts val="24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2-player Markov game is defined by the tuple: &lt; </a:t>
                </a:r>
                <a:r>
                  <a:rPr lang="en-US" sz="2000" b="1" i="1" dirty="0">
                    <a:latin typeface="Times New Roman" panose="02020603050405020304" pitchFamily="18" charset="0"/>
                    <a:cs typeface="Times New Roman" panose="02020603050405020304" pitchFamily="18" charset="0"/>
                  </a:rPr>
                  <a:t>S</a:t>
                </a:r>
                <a:r>
                  <a:rPr lang="en-US" sz="2000" dirty="0">
                    <a:latin typeface="Times New Roman" panose="02020603050405020304" pitchFamily="18" charset="0"/>
                    <a:cs typeface="Times New Roman" panose="02020603050405020304" pitchFamily="18" charset="0"/>
                  </a:rPr>
                  <a:t>,</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A</a:t>
                </a:r>
                <a:r>
                  <a:rPr lang="en-US" sz="2000" b="1" i="1" baseline="-25000" dirty="0" err="1">
                    <a:latin typeface="Times New Roman" panose="02020603050405020304" pitchFamily="18" charset="0"/>
                    <a:cs typeface="Times New Roman" panose="02020603050405020304" pitchFamily="18" charset="0"/>
                  </a:rPr>
                  <a:t>atk</a:t>
                </a:r>
                <a:r>
                  <a:rPr lang="en-US" sz="2000" b="1" i="1" baseline="-25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A</a:t>
                </a:r>
                <a:r>
                  <a:rPr lang="en-US" sz="2000" b="1" i="1" baseline="-25000" dirty="0" err="1">
                    <a:latin typeface="Times New Roman" panose="02020603050405020304" pitchFamily="18" charset="0"/>
                    <a:cs typeface="Times New Roman" panose="02020603050405020304" pitchFamily="18" charset="0"/>
                  </a:rPr>
                  <a:t>def</a:t>
                </a:r>
                <a:r>
                  <a:rPr lang="en-US" sz="2000" b="1" i="1" baseline="-25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a:t>
                </a:r>
                <a:r>
                  <a:rPr lang="en-US" sz="2000" b="1" i="1" dirty="0">
                    <a:latin typeface="Times New Roman" panose="02020603050405020304" pitchFamily="18" charset="0"/>
                    <a:cs typeface="Times New Roman" panose="02020603050405020304" pitchFamily="18" charset="0"/>
                  </a:rPr>
                  <a:t> T</a:t>
                </a:r>
                <a:r>
                  <a:rPr lang="en-US" sz="2000" dirty="0">
                    <a:latin typeface="Times New Roman" panose="02020603050405020304" pitchFamily="18" charset="0"/>
                    <a:cs typeface="Times New Roman" panose="02020603050405020304" pitchFamily="18" charset="0"/>
                  </a:rPr>
                  <a:t>,</a:t>
                </a:r>
                <a:r>
                  <a:rPr lang="en-US" sz="2000" b="1" i="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𝛿 </a:t>
                </a:r>
                <a:r>
                  <a:rPr lang="en-US" sz="2000" dirty="0">
                    <a:latin typeface="Times New Roman" panose="02020603050405020304" pitchFamily="18" charset="0"/>
                    <a:cs typeface="Times New Roman" panose="02020603050405020304" pitchFamily="18" charset="0"/>
                  </a:rPr>
                  <a:t>&gt;</a:t>
                </a:r>
                <a:br>
                  <a:rPr lang="en-US" sz="2400" dirty="0">
                    <a:latin typeface="Times New Roman" panose="02020603050405020304" pitchFamily="18" charset="0"/>
                    <a:cs typeface="Times New Roman" panose="02020603050405020304" pitchFamily="18" charset="0"/>
                  </a:rPr>
                </a:br>
                <a:endParaRPr sz="2400" dirty="0">
                  <a:latin typeface="Times New Roman" panose="02020603050405020304" pitchFamily="18" charset="0"/>
                  <a:cs typeface="Times New Roman" panose="02020603050405020304" pitchFamily="18" charset="0"/>
                </a:endParaRPr>
              </a:p>
              <a:p>
                <a:pPr marL="914400" lvl="1" indent="-381000" rtl="0">
                  <a:spcBef>
                    <a:spcPts val="0"/>
                  </a:spcBef>
                  <a:spcAft>
                    <a:spcPts val="0"/>
                  </a:spcAft>
                  <a:buSzPts val="2400"/>
                  <a:buFont typeface="Arial" panose="020B0604020202020204" pitchFamily="34" charset="0"/>
                  <a:buChar char="•"/>
                </a:pPr>
                <a:r>
                  <a:rPr lang="en-US" sz="1800" b="1" i="1" dirty="0">
                    <a:latin typeface="Times New Roman" panose="02020603050405020304" pitchFamily="18" charset="0"/>
                    <a:cs typeface="Times New Roman" panose="02020603050405020304" pitchFamily="18" charset="0"/>
                  </a:rPr>
                  <a:t>S</a:t>
                </a:r>
                <a:r>
                  <a:rPr lang="en-US" sz="1800" dirty="0">
                    <a:latin typeface="Times New Roman" panose="02020603050405020304" pitchFamily="18" charset="0"/>
                    <a:cs typeface="Times New Roman" panose="02020603050405020304" pitchFamily="18" charset="0"/>
                  </a:rPr>
                  <a:t> is a finite set of states the environment can enter</a:t>
                </a:r>
                <a:br>
                  <a:rPr lang="en-US" sz="1800" dirty="0">
                    <a:latin typeface="Times New Roman" panose="02020603050405020304" pitchFamily="18" charset="0"/>
                    <a:cs typeface="Times New Roman" panose="02020603050405020304" pitchFamily="18" charset="0"/>
                  </a:rPr>
                </a:br>
                <a:endParaRPr sz="1800" dirty="0">
                  <a:latin typeface="Times New Roman" panose="02020603050405020304" pitchFamily="18" charset="0"/>
                  <a:cs typeface="Times New Roman" panose="02020603050405020304" pitchFamily="18" charset="0"/>
                </a:endParaRPr>
              </a:p>
              <a:p>
                <a:pPr marL="914400" lvl="1" indent="-381000" rtl="0">
                  <a:spcBef>
                    <a:spcPts val="0"/>
                  </a:spcBef>
                  <a:spcAft>
                    <a:spcPts val="0"/>
                  </a:spcAft>
                  <a:buSzPts val="2400"/>
                  <a:buFont typeface="Arial" panose="020B0604020202020204" pitchFamily="34" charset="0"/>
                  <a:buChar char="•"/>
                </a:pPr>
                <a:r>
                  <a:rPr lang="en-US" sz="1800" b="1" i="1" dirty="0" err="1">
                    <a:latin typeface="Times New Roman" panose="02020603050405020304" pitchFamily="18" charset="0"/>
                    <a:cs typeface="Times New Roman" panose="02020603050405020304" pitchFamily="18" charset="0"/>
                  </a:rPr>
                  <a:t>A</a:t>
                </a:r>
                <a:r>
                  <a:rPr lang="en-US" sz="1800" b="1" i="1" baseline="-25000" dirty="0" err="1">
                    <a:latin typeface="Times New Roman" panose="02020603050405020304" pitchFamily="18" charset="0"/>
                    <a:cs typeface="Times New Roman" panose="02020603050405020304" pitchFamily="18" charset="0"/>
                  </a:rPr>
                  <a:t>atk</a:t>
                </a:r>
                <a:r>
                  <a:rPr lang="en-US" sz="1800" dirty="0">
                    <a:latin typeface="Times New Roman" panose="02020603050405020304" pitchFamily="18" charset="0"/>
                    <a:cs typeface="Times New Roman" panose="02020603050405020304" pitchFamily="18" charset="0"/>
                  </a:rPr>
                  <a:t> &amp; </a:t>
                </a:r>
                <a:r>
                  <a:rPr lang="en-US" sz="1800" b="1" i="1" dirty="0" err="1">
                    <a:latin typeface="Times New Roman" panose="02020603050405020304" pitchFamily="18" charset="0"/>
                    <a:cs typeface="Times New Roman" panose="02020603050405020304" pitchFamily="18" charset="0"/>
                  </a:rPr>
                  <a:t>A</a:t>
                </a:r>
                <a:r>
                  <a:rPr lang="en-US" sz="1800" b="1" i="1" baseline="-25000" dirty="0" err="1">
                    <a:latin typeface="Times New Roman" panose="02020603050405020304" pitchFamily="18" charset="0"/>
                    <a:cs typeface="Times New Roman" panose="02020603050405020304" pitchFamily="18" charset="0"/>
                  </a:rPr>
                  <a:t>def</a:t>
                </a:r>
                <a:r>
                  <a:rPr lang="en-US" sz="1800" i="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are the set of actions available to each agent</a:t>
                </a:r>
                <a:br>
                  <a:rPr lang="en-US" sz="1800" dirty="0">
                    <a:latin typeface="Times New Roman" panose="02020603050405020304" pitchFamily="18" charset="0"/>
                    <a:cs typeface="Times New Roman" panose="02020603050405020304" pitchFamily="18" charset="0"/>
                  </a:rPr>
                </a:br>
                <a:endParaRPr sz="1800" dirty="0">
                  <a:latin typeface="Times New Roman" panose="02020603050405020304" pitchFamily="18" charset="0"/>
                  <a:cs typeface="Times New Roman" panose="02020603050405020304" pitchFamily="18" charset="0"/>
                </a:endParaRPr>
              </a:p>
              <a:p>
                <a:pPr lvl="1" indent="-381000">
                  <a:spcBef>
                    <a:spcPts val="0"/>
                  </a:spcBef>
                  <a:buSzPts val="2400"/>
                  <a:buFont typeface="Arial" panose="020B0604020202020204" pitchFamily="34" charset="0"/>
                  <a:buChar char="•"/>
                </a:pPr>
                <a:r>
                  <a:rPr lang="en-US" sz="1800" b="1" i="1" dirty="0">
                    <a:latin typeface="Times New Roman" panose="02020603050405020304" pitchFamily="18" charset="0"/>
                    <a:cs typeface="Times New Roman" panose="02020603050405020304" pitchFamily="18" charset="0"/>
                  </a:rPr>
                  <a:t>R</a:t>
                </a:r>
                <a:r>
                  <a:rPr lang="en-US" sz="1800" i="1" dirty="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S</a:t>
                </a:r>
                <a:r>
                  <a:rPr lang="en-US" sz="1800" i="1" dirty="0">
                    <a:latin typeface="Times New Roman" panose="02020603050405020304" pitchFamily="18" charset="0"/>
                    <a:cs typeface="Times New Roman" panose="02020603050405020304" pitchFamily="18" charset="0"/>
                  </a:rPr>
                  <a:t> × </a:t>
                </a:r>
                <a:r>
                  <a:rPr lang="en-US" sz="1800" b="1" i="1" dirty="0" err="1">
                    <a:latin typeface="Times New Roman" panose="02020603050405020304" pitchFamily="18" charset="0"/>
                    <a:cs typeface="Times New Roman" panose="02020603050405020304" pitchFamily="18" charset="0"/>
                  </a:rPr>
                  <a:t>A</a:t>
                </a:r>
                <a:r>
                  <a:rPr lang="en-US" sz="1800" b="1" i="1" baseline="-25000" dirty="0" err="1">
                    <a:latin typeface="Times New Roman" panose="02020603050405020304" pitchFamily="18" charset="0"/>
                    <a:cs typeface="Times New Roman" panose="02020603050405020304" pitchFamily="18" charset="0"/>
                  </a:rPr>
                  <a:t>atk</a:t>
                </a:r>
                <a:r>
                  <a:rPr lang="en-US" sz="1800" b="1" i="1" baseline="-250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A</a:t>
                </a:r>
                <a:r>
                  <a:rPr lang="en-US" sz="1800" b="1" i="1" baseline="-25000" dirty="0" err="1">
                    <a:latin typeface="Times New Roman" panose="02020603050405020304" pitchFamily="18" charset="0"/>
                    <a:cs typeface="Times New Roman" panose="02020603050405020304" pitchFamily="18" charset="0"/>
                  </a:rPr>
                  <a:t>def</a:t>
                </a:r>
                <a:r>
                  <a:rPr lang="en-US" sz="1800" i="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a:t>
                </a:r>
                <a14:m>
                  <m:oMath xmlns:m="http://schemas.openxmlformats.org/officeDocument/2006/math">
                    <m:r>
                      <a:rPr lang="en-US" sz="1800" dirty="0">
                        <a:latin typeface="Cambria Math" panose="02040503050406030204" pitchFamily="18" charset="0"/>
                      </a:rPr>
                      <m:t>ℝ</m:t>
                    </m:r>
                  </m:oMath>
                </a14:m>
                <a:r>
                  <a:rPr lang="en-US" sz="1800" dirty="0">
                    <a:latin typeface="Times New Roman" panose="02020603050405020304" pitchFamily="18" charset="0"/>
                    <a:cs typeface="Times New Roman" panose="02020603050405020304" pitchFamily="18" charset="0"/>
                  </a:rPr>
                  <a:t> is each agent’s reward function</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a:p>
                <a:pPr lvl="1" indent="-381000">
                  <a:spcBef>
                    <a:spcPts val="0"/>
                  </a:spcBef>
                  <a:buSzPts val="2400"/>
                  <a:buFont typeface="Arial" panose="020B0604020202020204" pitchFamily="34" charset="0"/>
                  <a:buChar char="•"/>
                </a:pPr>
                <a:r>
                  <a:rPr lang="en-US" sz="1800" b="1" i="1" dirty="0">
                    <a:latin typeface="Times New Roman" panose="02020603050405020304" pitchFamily="18" charset="0"/>
                    <a:cs typeface="Times New Roman" panose="02020603050405020304" pitchFamily="18" charset="0"/>
                  </a:rPr>
                  <a:t>T</a:t>
                </a:r>
                <a:r>
                  <a:rPr lang="en-US" sz="1800" i="1" dirty="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S</a:t>
                </a:r>
                <a:r>
                  <a:rPr lang="en-US" sz="1800" i="1" dirty="0">
                    <a:latin typeface="Times New Roman" panose="02020603050405020304" pitchFamily="18" charset="0"/>
                    <a:cs typeface="Times New Roman" panose="02020603050405020304" pitchFamily="18" charset="0"/>
                  </a:rPr>
                  <a:t> × </a:t>
                </a:r>
                <a:r>
                  <a:rPr lang="en-US" sz="1800" b="1" i="1" dirty="0" err="1">
                    <a:latin typeface="Times New Roman" panose="02020603050405020304" pitchFamily="18" charset="0"/>
                    <a:cs typeface="Times New Roman" panose="02020603050405020304" pitchFamily="18" charset="0"/>
                  </a:rPr>
                  <a:t>A</a:t>
                </a:r>
                <a:r>
                  <a:rPr lang="en-US" sz="1800" b="1" i="1" baseline="-25000" dirty="0" err="1">
                    <a:latin typeface="Times New Roman" panose="02020603050405020304" pitchFamily="18" charset="0"/>
                    <a:cs typeface="Times New Roman" panose="02020603050405020304" pitchFamily="18" charset="0"/>
                  </a:rPr>
                  <a:t>atk</a:t>
                </a:r>
                <a:r>
                  <a:rPr lang="en-US" sz="1800" b="1" i="1" baseline="-250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A</a:t>
                </a:r>
                <a:r>
                  <a:rPr lang="en-US" sz="1800" b="1" i="1" baseline="-25000" dirty="0" err="1">
                    <a:latin typeface="Times New Roman" panose="02020603050405020304" pitchFamily="18" charset="0"/>
                    <a:cs typeface="Times New Roman" panose="02020603050405020304" pitchFamily="18" charset="0"/>
                  </a:rPr>
                  <a:t>def</a:t>
                </a:r>
                <a:r>
                  <a:rPr lang="en-US" sz="1800" i="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PD(</a:t>
                </a:r>
                <a:r>
                  <a:rPr lang="en-US" sz="1800" b="1" i="1" dirty="0">
                    <a:latin typeface="Times New Roman" panose="02020603050405020304" pitchFamily="18" charset="0"/>
                    <a:cs typeface="Times New Roman" panose="02020603050405020304" pitchFamily="18" charset="0"/>
                  </a:rPr>
                  <a:t>S</a:t>
                </a:r>
                <a:r>
                  <a:rPr lang="en-US" sz="1800" dirty="0">
                    <a:latin typeface="Times New Roman" panose="02020603050405020304" pitchFamily="18" charset="0"/>
                    <a:cs typeface="Times New Roman" panose="02020603050405020304" pitchFamily="18" charset="0"/>
                  </a:rPr>
                  <a:t>) is the transition function</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a:p>
                <a:pPr lvl="1" indent="-381000">
                  <a:spcBef>
                    <a:spcPts val="0"/>
                  </a:spcBef>
                  <a:buSzPts val="2400"/>
                  <a:buFont typeface="Arial" panose="020B0604020202020204" pitchFamily="34" charset="0"/>
                  <a:buChar char="•"/>
                </a:pPr>
                <a14:m>
                  <m:oMath xmlns:m="http://schemas.openxmlformats.org/officeDocument/2006/math">
                    <m:r>
                      <a:rPr lang="en-US" sz="1800">
                        <a:latin typeface="Cambria Math" panose="02040503050406030204" pitchFamily="18" charset="0"/>
                        <a:ea typeface="Cambria Math" panose="02040503050406030204" pitchFamily="18" charset="0"/>
                      </a:rPr>
                      <m:t>0≤</m:t>
                    </m:r>
                    <m:r>
                      <a:rPr lang="en-US" sz="1800" b="1" i="1">
                        <a:latin typeface="Cambria Math" panose="02040503050406030204" pitchFamily="18" charset="0"/>
                        <a:ea typeface="Cambria Math" panose="02040503050406030204" pitchFamily="18" charset="0"/>
                      </a:rPr>
                      <m:t>𝜹</m:t>
                    </m:r>
                    <m:r>
                      <a:rPr lang="en-US" sz="1800">
                        <a:latin typeface="Cambria Math" panose="02040503050406030204" pitchFamily="18" charset="0"/>
                        <a:ea typeface="Cambria Math" panose="02040503050406030204" pitchFamily="18" charset="0"/>
                      </a:rPr>
                      <m:t>&lt;1</m:t>
                    </m:r>
                  </m:oMath>
                </a14:m>
                <a:r>
                  <a:rPr lang="en-US" sz="1800" dirty="0">
                    <a:latin typeface="Times New Roman" panose="02020603050405020304" pitchFamily="18" charset="0"/>
                    <a:cs typeface="Times New Roman" panose="02020603050405020304" pitchFamily="18" charset="0"/>
                  </a:rPr>
                  <a:t> is a discount factor used for learning</a:t>
                </a:r>
              </a:p>
              <a:p>
                <a:pPr marL="876300" lvl="1" indent="-342900">
                  <a:spcBef>
                    <a:spcPts val="0"/>
                  </a:spcBef>
                  <a:buSzPts val="2400"/>
                  <a:buFont typeface="Arial" panose="020B0604020202020204" pitchFamily="34" charset="0"/>
                  <a:buChar char="•"/>
                </a:pPr>
                <a:endParaRPr sz="2400" dirty="0">
                  <a:latin typeface="Times New Roman" panose="02020603050405020304" pitchFamily="18" charset="0"/>
                  <a:cs typeface="Times New Roman" panose="02020603050405020304" pitchFamily="18" charset="0"/>
                </a:endParaRPr>
              </a:p>
            </p:txBody>
          </p:sp>
        </mc:Choice>
        <mc:Fallback xmlns="">
          <p:sp>
            <p:nvSpPr>
              <p:cNvPr id="127" name="Shape 127"/>
              <p:cNvSpPr txBox="1">
                <a:spLocks noGrp="1" noRot="1" noChangeAspect="1" noMove="1" noResize="1" noEditPoints="1" noAdjustHandles="1" noChangeArrowheads="1" noChangeShapeType="1" noTextEdit="1"/>
              </p:cNvSpPr>
              <p:nvPr>
                <p:ph type="body" idx="1"/>
              </p:nvPr>
            </p:nvSpPr>
            <p:spPr>
              <a:prstGeom prst="rect">
                <a:avLst/>
              </a:prstGeom>
              <a:blipFill>
                <a:blip r:embed="rId3"/>
                <a:stretch>
                  <a:fillRect l="-74" b="-1616"/>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5E5CCD2C-2F9D-4460-8DCA-4DF8DD3FCC22}"/>
              </a:ext>
            </a:extLst>
          </p:cNvPr>
          <p:cNvSpPr txBox="1"/>
          <p:nvPr/>
        </p:nvSpPr>
        <p:spPr>
          <a:xfrm>
            <a:off x="6067926" y="42718"/>
            <a:ext cx="2872740" cy="830997"/>
          </a:xfrm>
          <a:prstGeom prst="rect">
            <a:avLst/>
          </a:prstGeom>
          <a:noFill/>
        </p:spPr>
        <p:txBody>
          <a:bodyPr wrap="square" rtlCol="0">
            <a:spAutoFit/>
          </a:bodyPr>
          <a:lstStyle/>
          <a:p>
            <a:pPr algn="ctr"/>
            <a:r>
              <a:rPr lang="en-US" sz="2400" b="1" dirty="0">
                <a:solidFill>
                  <a:schemeClr val="bg1"/>
                </a:solidFill>
                <a:latin typeface="+mj-lt"/>
              </a:rPr>
              <a:t>MARKOV GAME</a:t>
            </a:r>
          </a:p>
          <a:p>
            <a:pPr algn="ctr"/>
            <a:r>
              <a:rPr lang="en-US" sz="2400" b="1" dirty="0">
                <a:solidFill>
                  <a:schemeClr val="bg1"/>
                </a:solidFill>
                <a:latin typeface="+mj-lt"/>
              </a:rPr>
              <a:t>MODEL</a:t>
            </a:r>
          </a:p>
        </p:txBody>
      </p:sp>
      <p:sp>
        <p:nvSpPr>
          <p:cNvPr id="6" name="TextBox 5">
            <a:extLst>
              <a:ext uri="{FF2B5EF4-FFF2-40B4-BE49-F238E27FC236}">
                <a16:creationId xmlns:a16="http://schemas.microsoft.com/office/drawing/2014/main" id="{5294EB35-8712-4B25-9FF6-73CB5197CA91}"/>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E7CB388-1997-4B5C-94D6-4E64C2330E56}"/>
                  </a:ext>
                </a:extLst>
              </p:cNvPr>
              <p:cNvSpPr>
                <a:spLocks noGrp="1"/>
              </p:cNvSpPr>
              <p:nvPr>
                <p:ph type="body" idx="1"/>
              </p:nvPr>
            </p:nvSpPr>
            <p:spPr>
              <a:xfrm>
                <a:off x="457200" y="1200151"/>
                <a:ext cx="8229600" cy="3394472"/>
              </a:xfrm>
            </p:spPr>
            <p:txBody>
              <a:bodyPr/>
              <a:lstStyle/>
              <a:p>
                <a:pPr>
                  <a:buSzPct val="133000"/>
                </a:pPr>
                <a:r>
                  <a:rPr lang="en-US" sz="2000" dirty="0">
                    <a:latin typeface="+mj-lt"/>
                    <a:cs typeface="Times New Roman" panose="02020603050405020304" pitchFamily="18" charset="0"/>
                  </a:rPr>
                  <a:t>The state </a:t>
                </a:r>
                <a:r>
                  <a:rPr lang="en-US" sz="2000" i="1" dirty="0">
                    <a:latin typeface="+mj-lt"/>
                    <a:cs typeface="Times New Roman" panose="02020603050405020304" pitchFamily="18" charset="0"/>
                  </a:rPr>
                  <a:t>s</a:t>
                </a:r>
                <a:r>
                  <a:rPr lang="en-US" sz="2000" dirty="0">
                    <a:latin typeface="+mj-lt"/>
                    <a:cs typeface="Times New Roman" panose="02020603050405020304" pitchFamily="18" charset="0"/>
                  </a:rPr>
                  <a:t> is defined by the tuple: &lt; </a:t>
                </a:r>
                <a:r>
                  <a:rPr lang="en-US" sz="2000" i="1" dirty="0">
                    <a:latin typeface="+mj-lt"/>
                    <a:cs typeface="Times New Roman" panose="02020603050405020304" pitchFamily="18" charset="0"/>
                  </a:rPr>
                  <a:t>E, B, </a:t>
                </a:r>
                <a14:m>
                  <m:oMath xmlns:m="http://schemas.openxmlformats.org/officeDocument/2006/math">
                    <m:r>
                      <a:rPr lang="en-US" sz="2000" i="1">
                        <a:latin typeface="Cambria Math" panose="02040503050406030204" pitchFamily="18" charset="0"/>
                        <a:ea typeface="Cambria Math" panose="02040503050406030204" pitchFamily="18" charset="0"/>
                      </a:rPr>
                      <m:t>𝜃</m:t>
                    </m:r>
                    <m:r>
                      <a:rPr lang="en-US" sz="2000">
                        <a:latin typeface="Cambria Math" panose="02040503050406030204" pitchFamily="18" charset="0"/>
                        <a:ea typeface="Cambria Math" panose="02040503050406030204" pitchFamily="18" charset="0"/>
                      </a:rPr>
                      <m:t>&gt;</m:t>
                    </m:r>
                  </m:oMath>
                </a14:m>
                <a:br>
                  <a:rPr lang="en-US" sz="2000" dirty="0">
                    <a:latin typeface="+mj-lt"/>
                    <a:ea typeface="Cambria Math" panose="02040503050406030204" pitchFamily="18" charset="0"/>
                  </a:rPr>
                </a:br>
                <a:endParaRPr lang="en-US" sz="2000" dirty="0">
                  <a:latin typeface="+mj-lt"/>
                  <a:ea typeface="Cambria Math" panose="02040503050406030204" pitchFamily="18" charset="0"/>
                </a:endParaRPr>
              </a:p>
              <a:p>
                <a:pPr lvl="1">
                  <a:buSzPct val="133000"/>
                  <a:buFont typeface="Arial" panose="020B0604020202020204" pitchFamily="34" charset="0"/>
                  <a:buChar char="•"/>
                </a:pPr>
                <a:r>
                  <a:rPr lang="en-US" sz="1800" i="1" dirty="0">
                    <a:latin typeface="+mj-lt"/>
                    <a:cs typeface="Times New Roman" panose="02020603050405020304" pitchFamily="18" charset="0"/>
                  </a:rPr>
                  <a:t>E</a:t>
                </a:r>
                <a:r>
                  <a:rPr lang="en-US" sz="1800" dirty="0">
                    <a:latin typeface="+mj-lt"/>
                    <a:cs typeface="Times New Roman" panose="02020603050405020304" pitchFamily="18" charset="0"/>
                  </a:rPr>
                  <a:t> the number of time-steps before each </a:t>
                </a:r>
                <a:br>
                  <a:rPr lang="en-US" sz="1800" dirty="0">
                    <a:latin typeface="+mj-lt"/>
                    <a:cs typeface="Times New Roman" panose="02020603050405020304" pitchFamily="18" charset="0"/>
                  </a:rPr>
                </a:br>
                <a:r>
                  <a:rPr lang="en-US" sz="1800" dirty="0">
                    <a:latin typeface="+mj-lt"/>
                    <a:cs typeface="Times New Roman" panose="02020603050405020304" pitchFamily="18" charset="0"/>
                  </a:rPr>
                  <a:t>analyst becomes available</a:t>
                </a:r>
                <a:br>
                  <a:rPr lang="en-US" sz="1800" dirty="0">
                    <a:latin typeface="+mj-lt"/>
                    <a:cs typeface="Times New Roman" panose="02020603050405020304" pitchFamily="18" charset="0"/>
                  </a:rPr>
                </a:br>
                <a:r>
                  <a:rPr lang="en-US" sz="1800" dirty="0">
                    <a:latin typeface="+mj-lt"/>
                    <a:cs typeface="Times New Roman" panose="02020603050405020304" pitchFamily="18" charset="0"/>
                  </a:rPr>
                  <a:t>(e.g. </a:t>
                </a:r>
                <a:r>
                  <a:rPr lang="en-US" sz="1800" i="1" dirty="0">
                    <a:latin typeface="+mj-lt"/>
                    <a:cs typeface="Times New Roman" panose="02020603050405020304" pitchFamily="18" charset="0"/>
                  </a:rPr>
                  <a:t>E</a:t>
                </a:r>
                <a:r>
                  <a:rPr lang="en-US" sz="1800" dirty="0">
                    <a:latin typeface="+mj-lt"/>
                    <a:cs typeface="Times New Roman" panose="02020603050405020304" pitchFamily="18" charset="0"/>
                  </a:rPr>
                  <a:t> = [3 1 0])</a:t>
                </a:r>
                <a:br>
                  <a:rPr lang="en-US" sz="1600" dirty="0">
                    <a:latin typeface="+mj-lt"/>
                    <a:cs typeface="Times New Roman" panose="02020603050405020304" pitchFamily="18" charset="0"/>
                  </a:rPr>
                </a:br>
                <a:endParaRPr lang="en-US" sz="1600" dirty="0">
                  <a:latin typeface="+mj-lt"/>
                  <a:cs typeface="Times New Roman" panose="02020603050405020304" pitchFamily="18" charset="0"/>
                </a:endParaRPr>
              </a:p>
              <a:p>
                <a:pPr lvl="1">
                  <a:buSzPct val="133000"/>
                  <a:buFont typeface="Arial" panose="020B0604020202020204" pitchFamily="34" charset="0"/>
                  <a:buChar char="•"/>
                </a:pPr>
                <a:r>
                  <a:rPr lang="en-US" sz="1800" i="1" dirty="0">
                    <a:latin typeface="+mj-lt"/>
                    <a:cs typeface="Times New Roman" panose="02020603050405020304" pitchFamily="18" charset="0"/>
                  </a:rPr>
                  <a:t>B</a:t>
                </a:r>
                <a:r>
                  <a:rPr lang="en-US" sz="1800" dirty="0">
                    <a:latin typeface="+mj-lt"/>
                    <a:cs typeface="Times New Roman" panose="02020603050405020304" pitchFamily="18" charset="0"/>
                  </a:rPr>
                  <a:t> describes the attacker’s current budget </a:t>
                </a:r>
                <a:br>
                  <a:rPr lang="en-US" sz="1800" dirty="0">
                    <a:latin typeface="+mj-lt"/>
                    <a:cs typeface="Times New Roman" panose="02020603050405020304" pitchFamily="18" charset="0"/>
                  </a:rPr>
                </a:br>
                <a:r>
                  <a:rPr lang="en-US" sz="1800" dirty="0">
                    <a:latin typeface="+mj-lt"/>
                    <a:cs typeface="Times New Roman" panose="02020603050405020304" pitchFamily="18" charset="0"/>
                  </a:rPr>
                  <a:t>(e.g. </a:t>
                </a:r>
                <a:r>
                  <a:rPr lang="en-US" sz="1800" i="1" dirty="0">
                    <a:latin typeface="+mj-lt"/>
                    <a:cs typeface="Times New Roman" panose="02020603050405020304" pitchFamily="18" charset="0"/>
                  </a:rPr>
                  <a:t>B </a:t>
                </a:r>
                <a:r>
                  <a:rPr lang="en-US" sz="1800" dirty="0">
                    <a:latin typeface="+mj-lt"/>
                    <a:cs typeface="Times New Roman" panose="02020603050405020304" pitchFamily="18" charset="0"/>
                  </a:rPr>
                  <a:t>= 5)</a:t>
                </a:r>
                <a:br>
                  <a:rPr lang="en-US" sz="1800" dirty="0">
                    <a:latin typeface="+mj-lt"/>
                    <a:cs typeface="Times New Roman" panose="02020603050405020304" pitchFamily="18" charset="0"/>
                  </a:rPr>
                </a:br>
                <a:endParaRPr lang="en-US" sz="1800" dirty="0">
                  <a:latin typeface="+mj-lt"/>
                  <a:cs typeface="Times New Roman" panose="02020603050405020304" pitchFamily="18" charset="0"/>
                </a:endParaRPr>
              </a:p>
              <a:p>
                <a:pPr lvl="1">
                  <a:buSzPct val="133000"/>
                  <a:buFont typeface="Arial" panose="020B0604020202020204" pitchFamily="34" charset="0"/>
                  <a:buChar char="•"/>
                </a:pPr>
                <a14:m>
                  <m:oMath xmlns:m="http://schemas.openxmlformats.org/officeDocument/2006/math">
                    <m:r>
                      <a:rPr lang="en-US" sz="1800" i="1">
                        <a:latin typeface="Cambria Math" panose="02040503050406030204" pitchFamily="18" charset="0"/>
                        <a:ea typeface="Cambria Math" panose="02040503050406030204" pitchFamily="18" charset="0"/>
                      </a:rPr>
                      <m:t>𝜃</m:t>
                    </m:r>
                  </m:oMath>
                </a14:m>
                <a:r>
                  <a:rPr lang="en-US" sz="1800" dirty="0">
                    <a:latin typeface="+mj-lt"/>
                    <a:cs typeface="Times New Roman" panose="02020603050405020304" pitchFamily="18" charset="0"/>
                  </a:rPr>
                  <a:t> is the current batch of alert arrivals</a:t>
                </a:r>
                <a:br>
                  <a:rPr lang="en-US" sz="1800" dirty="0">
                    <a:latin typeface="+mj-lt"/>
                    <a:cs typeface="Times New Roman" panose="02020603050405020304" pitchFamily="18" charset="0"/>
                  </a:rPr>
                </a:br>
                <a:r>
                  <a:rPr lang="en-US" sz="1800" dirty="0">
                    <a:latin typeface="+mj-lt"/>
                    <a:cs typeface="Times New Roman" panose="02020603050405020304" pitchFamily="18" charset="0"/>
                  </a:rPr>
                  <a:t>(e.g. </a:t>
                </a:r>
                <a14:m>
                  <m:oMath xmlns:m="http://schemas.openxmlformats.org/officeDocument/2006/math">
                    <m:r>
                      <a:rPr lang="en-US" sz="1800" i="1">
                        <a:latin typeface="Cambria Math" panose="02040503050406030204" pitchFamily="18" charset="0"/>
                        <a:ea typeface="Cambria Math" panose="02040503050406030204" pitchFamily="18" charset="0"/>
                      </a:rPr>
                      <m:t>𝜃</m:t>
                    </m:r>
                    <m:r>
                      <a:rPr lang="en-US" sz="1800" i="1">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      )</m:t>
                    </m:r>
                  </m:oMath>
                </a14:m>
                <a:endParaRPr lang="en-US" sz="1800" dirty="0">
                  <a:latin typeface="+mj-lt"/>
                  <a:ea typeface="Cambria Math" panose="02040503050406030204" pitchFamily="18" charset="0"/>
                  <a:cs typeface="Times New Roman" panose="02020603050405020304" pitchFamily="18" charset="0"/>
                </a:endParaRPr>
              </a:p>
              <a:p>
                <a:pPr marL="0" indent="0">
                  <a:buSzPct val="133000"/>
                  <a:buNone/>
                </a:pPr>
                <a:endParaRPr lang="en-US" sz="2000" dirty="0">
                  <a:latin typeface="+mj-lt"/>
                  <a:cs typeface="Times New Roman" panose="02020603050405020304" pitchFamily="18" charset="0"/>
                </a:endParaRPr>
              </a:p>
              <a:p>
                <a:endParaRPr lang="en-US" sz="2000" dirty="0">
                  <a:latin typeface="+mj-lt"/>
                </a:endParaRPr>
              </a:p>
            </p:txBody>
          </p:sp>
        </mc:Choice>
        <mc:Fallback xmlns="">
          <p:sp>
            <p:nvSpPr>
              <p:cNvPr id="3" name="Text Placeholder 2">
                <a:extLst>
                  <a:ext uri="{FF2B5EF4-FFF2-40B4-BE49-F238E27FC236}">
                    <a16:creationId xmlns:a16="http://schemas.microsoft.com/office/drawing/2014/main" id="{9E7CB388-1997-4B5C-94D6-4E64C2330E56}"/>
                  </a:ext>
                </a:extLst>
              </p:cNvPr>
              <p:cNvSpPr>
                <a:spLocks noGrp="1" noRot="1" noChangeAspect="1" noMove="1" noResize="1" noEditPoints="1" noAdjustHandles="1" noChangeArrowheads="1" noChangeShapeType="1" noTextEdit="1"/>
              </p:cNvSpPr>
              <p:nvPr>
                <p:ph type="body" idx="1"/>
              </p:nvPr>
            </p:nvSpPr>
            <p:spPr>
              <a:xfrm>
                <a:off x="457200" y="1200151"/>
                <a:ext cx="8229600" cy="3394472"/>
              </a:xfrm>
              <a:blipFill>
                <a:blip r:embed="rId3"/>
                <a:stretch>
                  <a:fillRect l="-963" t="-1077" b="-430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C87A3D9D-2987-44CB-BC2C-AE668757DD8D}"/>
              </a:ext>
            </a:extLst>
          </p:cNvPr>
          <p:cNvSpPr txBox="1"/>
          <p:nvPr/>
        </p:nvSpPr>
        <p:spPr>
          <a:xfrm>
            <a:off x="6067926" y="42718"/>
            <a:ext cx="2872740" cy="830997"/>
          </a:xfrm>
          <a:prstGeom prst="rect">
            <a:avLst/>
          </a:prstGeom>
          <a:noFill/>
        </p:spPr>
        <p:txBody>
          <a:bodyPr wrap="square" rtlCol="0">
            <a:spAutoFit/>
          </a:bodyPr>
          <a:lstStyle/>
          <a:p>
            <a:pPr algn="ctr"/>
            <a:r>
              <a:rPr lang="en-US" sz="2400" b="1" dirty="0">
                <a:solidFill>
                  <a:schemeClr val="bg1"/>
                </a:solidFill>
                <a:latin typeface="+mj-lt"/>
              </a:rPr>
              <a:t>MARKOV GAME</a:t>
            </a:r>
          </a:p>
          <a:p>
            <a:pPr algn="ctr"/>
            <a:r>
              <a:rPr lang="en-US" sz="2400" b="1" dirty="0">
                <a:solidFill>
                  <a:schemeClr val="bg1"/>
                </a:solidFill>
                <a:latin typeface="+mj-lt"/>
              </a:rPr>
              <a:t>MODEL</a:t>
            </a:r>
          </a:p>
        </p:txBody>
      </p:sp>
      <p:sp>
        <p:nvSpPr>
          <p:cNvPr id="7" name="TextBox 6">
            <a:extLst>
              <a:ext uri="{FF2B5EF4-FFF2-40B4-BE49-F238E27FC236}">
                <a16:creationId xmlns:a16="http://schemas.microsoft.com/office/drawing/2014/main" id="{F416968C-06FF-404A-B111-99C731BADB51}"/>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grpSp>
        <p:nvGrpSpPr>
          <p:cNvPr id="20" name="Group 19">
            <a:extLst>
              <a:ext uri="{FF2B5EF4-FFF2-40B4-BE49-F238E27FC236}">
                <a16:creationId xmlns:a16="http://schemas.microsoft.com/office/drawing/2014/main" id="{BFCFFEFD-3ACF-48C4-A98D-BE1D0C667313}"/>
              </a:ext>
            </a:extLst>
          </p:cNvPr>
          <p:cNvGrpSpPr/>
          <p:nvPr/>
        </p:nvGrpSpPr>
        <p:grpSpPr>
          <a:xfrm>
            <a:off x="6064078" y="1949430"/>
            <a:ext cx="2526249" cy="870320"/>
            <a:chOff x="6064078" y="1949430"/>
            <a:chExt cx="2526249" cy="870320"/>
          </a:xfrm>
        </p:grpSpPr>
        <p:pic>
          <p:nvPicPr>
            <p:cNvPr id="12" name="Graphic 11" descr="User">
              <a:extLst>
                <a:ext uri="{FF2B5EF4-FFF2-40B4-BE49-F238E27FC236}">
                  <a16:creationId xmlns:a16="http://schemas.microsoft.com/office/drawing/2014/main" id="{A37AE431-5AB1-4D2F-8F7C-5385DD311D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03787" y="1954149"/>
              <a:ext cx="860882" cy="860882"/>
            </a:xfrm>
            <a:prstGeom prst="rect">
              <a:avLst/>
            </a:prstGeom>
          </p:spPr>
        </p:pic>
        <p:pic>
          <p:nvPicPr>
            <p:cNvPr id="13" name="Graphic 12" descr="User">
              <a:extLst>
                <a:ext uri="{FF2B5EF4-FFF2-40B4-BE49-F238E27FC236}">
                  <a16:creationId xmlns:a16="http://schemas.microsoft.com/office/drawing/2014/main" id="{0610D740-72C6-47E4-A128-604961F0DD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60778" y="1949430"/>
              <a:ext cx="860882" cy="860882"/>
            </a:xfrm>
            <a:prstGeom prst="rect">
              <a:avLst/>
            </a:prstGeom>
          </p:spPr>
        </p:pic>
        <p:sp>
          <p:nvSpPr>
            <p:cNvPr id="15" name="TextBox 14">
              <a:extLst>
                <a:ext uri="{FF2B5EF4-FFF2-40B4-BE49-F238E27FC236}">
                  <a16:creationId xmlns:a16="http://schemas.microsoft.com/office/drawing/2014/main" id="{77091F35-542F-4B85-944D-A1470752A5C4}"/>
                </a:ext>
              </a:extLst>
            </p:cNvPr>
            <p:cNvSpPr txBox="1"/>
            <p:nvPr/>
          </p:nvSpPr>
          <p:spPr>
            <a:xfrm>
              <a:off x="7170758" y="2387084"/>
              <a:ext cx="579193" cy="369332"/>
            </a:xfrm>
            <a:prstGeom prst="rect">
              <a:avLst/>
            </a:prstGeom>
            <a:noFill/>
          </p:spPr>
          <p:txBody>
            <a:bodyPr wrap="square" rtlCol="0">
              <a:spAutoFit/>
            </a:bodyPr>
            <a:lstStyle/>
            <a:p>
              <a:r>
                <a:rPr lang="en-US" sz="1800" b="1" dirty="0"/>
                <a:t>1</a:t>
              </a:r>
            </a:p>
          </p:txBody>
        </p:sp>
        <p:sp>
          <p:nvSpPr>
            <p:cNvPr id="16" name="TextBox 15">
              <a:extLst>
                <a:ext uri="{FF2B5EF4-FFF2-40B4-BE49-F238E27FC236}">
                  <a16:creationId xmlns:a16="http://schemas.microsoft.com/office/drawing/2014/main" id="{C75EF6A3-F37C-4945-A330-70F438E35088}"/>
                </a:ext>
              </a:extLst>
            </p:cNvPr>
            <p:cNvSpPr txBox="1"/>
            <p:nvPr/>
          </p:nvSpPr>
          <p:spPr>
            <a:xfrm>
              <a:off x="7938346" y="2387084"/>
              <a:ext cx="579193" cy="369332"/>
            </a:xfrm>
            <a:prstGeom prst="rect">
              <a:avLst/>
            </a:prstGeom>
            <a:noFill/>
          </p:spPr>
          <p:txBody>
            <a:bodyPr wrap="square" rtlCol="0">
              <a:spAutoFit/>
            </a:bodyPr>
            <a:lstStyle/>
            <a:p>
              <a:r>
                <a:rPr lang="en-US" sz="1800" b="1" dirty="0"/>
                <a:t>0</a:t>
              </a:r>
            </a:p>
          </p:txBody>
        </p:sp>
        <p:pic>
          <p:nvPicPr>
            <p:cNvPr id="17" name="Graphic 16" descr="User">
              <a:extLst>
                <a:ext uri="{FF2B5EF4-FFF2-40B4-BE49-F238E27FC236}">
                  <a16:creationId xmlns:a16="http://schemas.microsoft.com/office/drawing/2014/main" id="{727D7EB9-420A-4FD8-B743-D73DC1FE2C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36199" y="1958868"/>
              <a:ext cx="860882" cy="860882"/>
            </a:xfrm>
            <a:prstGeom prst="rect">
              <a:avLst/>
            </a:prstGeom>
          </p:spPr>
        </p:pic>
        <p:sp>
          <p:nvSpPr>
            <p:cNvPr id="18" name="TextBox 17">
              <a:extLst>
                <a:ext uri="{FF2B5EF4-FFF2-40B4-BE49-F238E27FC236}">
                  <a16:creationId xmlns:a16="http://schemas.microsoft.com/office/drawing/2014/main" id="{05673258-E941-4641-8B99-7AA3BF15DF87}"/>
                </a:ext>
              </a:extLst>
            </p:cNvPr>
            <p:cNvSpPr txBox="1"/>
            <p:nvPr/>
          </p:nvSpPr>
          <p:spPr>
            <a:xfrm>
              <a:off x="6403170" y="2387084"/>
              <a:ext cx="579193" cy="369332"/>
            </a:xfrm>
            <a:prstGeom prst="rect">
              <a:avLst/>
            </a:prstGeom>
            <a:noFill/>
          </p:spPr>
          <p:txBody>
            <a:bodyPr wrap="square" rtlCol="0">
              <a:spAutoFit/>
            </a:bodyPr>
            <a:lstStyle/>
            <a:p>
              <a:r>
                <a:rPr lang="en-US" sz="1800" b="1" dirty="0"/>
                <a:t>3</a:t>
              </a:r>
            </a:p>
          </p:txBody>
        </p:sp>
        <p:sp>
          <p:nvSpPr>
            <p:cNvPr id="19" name="Double Bracket 18">
              <a:extLst>
                <a:ext uri="{FF2B5EF4-FFF2-40B4-BE49-F238E27FC236}">
                  <a16:creationId xmlns:a16="http://schemas.microsoft.com/office/drawing/2014/main" id="{999FC85D-1F74-401C-BAE1-2024AE8E36D3}"/>
                </a:ext>
              </a:extLst>
            </p:cNvPr>
            <p:cNvSpPr/>
            <p:nvPr/>
          </p:nvSpPr>
          <p:spPr>
            <a:xfrm>
              <a:off x="6064078" y="2034369"/>
              <a:ext cx="2526249" cy="70988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73D46A90-D8B7-4CD5-BFED-2807231DB09B}"/>
              </a:ext>
            </a:extLst>
          </p:cNvPr>
          <p:cNvGrpSpPr/>
          <p:nvPr/>
        </p:nvGrpSpPr>
        <p:grpSpPr>
          <a:xfrm>
            <a:off x="2413176" y="4353888"/>
            <a:ext cx="962052" cy="265902"/>
            <a:chOff x="5947794" y="3867325"/>
            <a:chExt cx="2003228" cy="553673"/>
          </a:xfrm>
        </p:grpSpPr>
        <p:grpSp>
          <p:nvGrpSpPr>
            <p:cNvPr id="14" name="Group 13">
              <a:extLst>
                <a:ext uri="{FF2B5EF4-FFF2-40B4-BE49-F238E27FC236}">
                  <a16:creationId xmlns:a16="http://schemas.microsoft.com/office/drawing/2014/main" id="{21C0F5D5-85EE-4AC6-B15F-7BBF873617F9}"/>
                </a:ext>
              </a:extLst>
            </p:cNvPr>
            <p:cNvGrpSpPr/>
            <p:nvPr/>
          </p:nvGrpSpPr>
          <p:grpSpPr>
            <a:xfrm>
              <a:off x="6161540" y="3943349"/>
              <a:ext cx="1588411" cy="390999"/>
              <a:chOff x="3129208" y="3074693"/>
              <a:chExt cx="1375223" cy="338521"/>
            </a:xfrm>
          </p:grpSpPr>
          <p:sp>
            <p:nvSpPr>
              <p:cNvPr id="21" name="Hexagon 20">
                <a:extLst>
                  <a:ext uri="{FF2B5EF4-FFF2-40B4-BE49-F238E27FC236}">
                    <a16:creationId xmlns:a16="http://schemas.microsoft.com/office/drawing/2014/main" id="{07CBFA88-2576-4229-8C56-15DE46EBE438}"/>
                  </a:ext>
                </a:extLst>
              </p:cNvPr>
              <p:cNvSpPr/>
              <p:nvPr/>
            </p:nvSpPr>
            <p:spPr>
              <a:xfrm>
                <a:off x="3129208" y="3074693"/>
                <a:ext cx="392684" cy="338521"/>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H</a:t>
                </a:r>
              </a:p>
            </p:txBody>
          </p:sp>
          <p:sp>
            <p:nvSpPr>
              <p:cNvPr id="22" name="Hexagon 21">
                <a:extLst>
                  <a:ext uri="{FF2B5EF4-FFF2-40B4-BE49-F238E27FC236}">
                    <a16:creationId xmlns:a16="http://schemas.microsoft.com/office/drawing/2014/main" id="{8D2286BE-3CC3-4191-B4C4-226F6B4DFD51}"/>
                  </a:ext>
                </a:extLst>
              </p:cNvPr>
              <p:cNvSpPr/>
              <p:nvPr/>
            </p:nvSpPr>
            <p:spPr>
              <a:xfrm>
                <a:off x="3620478" y="3074693"/>
                <a:ext cx="392684" cy="338521"/>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H</a:t>
                </a:r>
              </a:p>
            </p:txBody>
          </p:sp>
          <p:sp>
            <p:nvSpPr>
              <p:cNvPr id="23" name="Hexagon 22">
                <a:extLst>
                  <a:ext uri="{FF2B5EF4-FFF2-40B4-BE49-F238E27FC236}">
                    <a16:creationId xmlns:a16="http://schemas.microsoft.com/office/drawing/2014/main" id="{13824F17-CF3C-46EF-9586-A5B043BEF2D0}"/>
                  </a:ext>
                </a:extLst>
              </p:cNvPr>
              <p:cNvSpPr/>
              <p:nvPr/>
            </p:nvSpPr>
            <p:spPr>
              <a:xfrm>
                <a:off x="4111747" y="3074693"/>
                <a:ext cx="392684" cy="338521"/>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M</a:t>
                </a:r>
                <a:endParaRPr lang="en-US" b="1" dirty="0">
                  <a:solidFill>
                    <a:schemeClr val="tx1"/>
                  </a:solidFill>
                </a:endParaRPr>
              </a:p>
            </p:txBody>
          </p:sp>
        </p:grpSp>
        <p:sp>
          <p:nvSpPr>
            <p:cNvPr id="4" name="Double Bracket 3">
              <a:extLst>
                <a:ext uri="{FF2B5EF4-FFF2-40B4-BE49-F238E27FC236}">
                  <a16:creationId xmlns:a16="http://schemas.microsoft.com/office/drawing/2014/main" id="{F6B63ACE-4616-47D9-AC5A-F6357BB1A3BD}"/>
                </a:ext>
              </a:extLst>
            </p:cNvPr>
            <p:cNvSpPr/>
            <p:nvPr/>
          </p:nvSpPr>
          <p:spPr>
            <a:xfrm>
              <a:off x="5947794" y="3867325"/>
              <a:ext cx="2003228" cy="553673"/>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542854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6AE0C6CA-E7F8-414B-8267-12017DCED89B}"/>
                  </a:ext>
                </a:extLst>
              </p:cNvPr>
              <p:cNvSpPr>
                <a:spLocks noGrp="1"/>
              </p:cNvSpPr>
              <p:nvPr>
                <p:ph type="body" idx="1"/>
              </p:nvPr>
            </p:nvSpPr>
            <p:spPr>
              <a:xfrm>
                <a:off x="457200" y="1200151"/>
                <a:ext cx="8229600" cy="2203727"/>
              </a:xfrm>
            </p:spPr>
            <p:txBody>
              <a:bodyPr/>
              <a:lstStyle/>
              <a:p>
                <a:pPr>
                  <a:spcAft>
                    <a:spcPts val="800"/>
                  </a:spcAft>
                  <a:buSzPct val="133000"/>
                  <a:buFont typeface="Arial" panose="020B0604020202020204" pitchFamily="34" charset="0"/>
                  <a:buChar char="•"/>
                </a:pPr>
                <a:r>
                  <a:rPr lang="en-US" sz="2000" dirty="0">
                    <a:latin typeface="+mn-lt"/>
                    <a:cs typeface="Times New Roman" panose="02020603050405020304" pitchFamily="18" charset="0"/>
                  </a:rPr>
                  <a:t>Each alert level corresponds to a cost for either player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a:buSzPct val="133000"/>
                  <a:buFont typeface="Arial" panose="020B0604020202020204" pitchFamily="34" charset="0"/>
                  <a:buChar char="•"/>
                </a:pPr>
                <a:r>
                  <a:rPr lang="en-US" sz="2000" dirty="0">
                    <a:latin typeface="+mn-lt"/>
                    <a:cs typeface="Times New Roman" panose="02020603050405020304" pitchFamily="18" charset="0"/>
                  </a:rPr>
                  <a:t>Based on </a:t>
                </a:r>
                <a:r>
                  <a:rPr lang="en-US" sz="2000" i="1" dirty="0">
                    <a:latin typeface="+mn-lt"/>
                    <a:cs typeface="Times New Roman" panose="02020603050405020304" pitchFamily="18" charset="0"/>
                  </a:rPr>
                  <a:t>B</a:t>
                </a:r>
                <a:r>
                  <a:rPr lang="en-US" sz="2000" dirty="0">
                    <a:latin typeface="+mn-lt"/>
                    <a:cs typeface="Times New Roman" panose="02020603050405020304" pitchFamily="18" charset="0"/>
                  </a:rPr>
                  <a:t> and </a:t>
                </a:r>
                <a14:m>
                  <m:oMath xmlns:m="http://schemas.openxmlformats.org/officeDocument/2006/math">
                    <m:r>
                      <a:rPr lang="en-US" sz="2000" i="1">
                        <a:latin typeface="Cambria Math" panose="02040503050406030204" pitchFamily="18" charset="0"/>
                        <a:ea typeface="Cambria Math" panose="02040503050406030204" pitchFamily="18" charset="0"/>
                      </a:rPr>
                      <m:t>𝜃</m:t>
                    </m:r>
                  </m:oMath>
                </a14:m>
                <a:r>
                  <a:rPr lang="en-US" sz="2000" dirty="0">
                    <a:latin typeface="+mn-lt"/>
                    <a:cs typeface="Times New Roman" panose="02020603050405020304" pitchFamily="18" charset="0"/>
                  </a:rPr>
                  <a:t> the attacker can choose some combination of alerts to attack in</a:t>
                </a:r>
              </a:p>
              <a:p>
                <a:endParaRPr lang="en-US" sz="2000" dirty="0"/>
              </a:p>
              <a:p>
                <a:pPr marL="0" indent="0">
                  <a:buSzPct val="133000"/>
                  <a:buNone/>
                </a:pP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mc:Choice>
        <mc:Fallback>
          <p:sp>
            <p:nvSpPr>
              <p:cNvPr id="3" name="Text Placeholder 2">
                <a:extLst>
                  <a:ext uri="{FF2B5EF4-FFF2-40B4-BE49-F238E27FC236}">
                    <a16:creationId xmlns:a16="http://schemas.microsoft.com/office/drawing/2014/main" id="{6AE0C6CA-E7F8-414B-8267-12017DCED89B}"/>
                  </a:ext>
                </a:extLst>
              </p:cNvPr>
              <p:cNvSpPr>
                <a:spLocks noGrp="1" noRot="1" noChangeAspect="1" noMove="1" noResize="1" noEditPoints="1" noAdjustHandles="1" noChangeArrowheads="1" noChangeShapeType="1" noTextEdit="1"/>
              </p:cNvSpPr>
              <p:nvPr>
                <p:ph type="body" idx="1"/>
              </p:nvPr>
            </p:nvSpPr>
            <p:spPr>
              <a:xfrm>
                <a:off x="457200" y="1200151"/>
                <a:ext cx="8229600" cy="2203727"/>
              </a:xfrm>
              <a:blipFill>
                <a:blip r:embed="rId3"/>
                <a:stretch>
                  <a:fillRect l="-963" t="-1662" b="-3878"/>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622AF8D2-8297-4B73-911D-B1F86A5744A9}"/>
              </a:ext>
            </a:extLst>
          </p:cNvPr>
          <p:cNvSpPr txBox="1"/>
          <p:nvPr/>
        </p:nvSpPr>
        <p:spPr>
          <a:xfrm>
            <a:off x="6067926" y="42718"/>
            <a:ext cx="2872740" cy="830997"/>
          </a:xfrm>
          <a:prstGeom prst="rect">
            <a:avLst/>
          </a:prstGeom>
          <a:noFill/>
        </p:spPr>
        <p:txBody>
          <a:bodyPr wrap="square" rtlCol="0">
            <a:spAutoFit/>
          </a:bodyPr>
          <a:lstStyle/>
          <a:p>
            <a:pPr algn="ctr"/>
            <a:r>
              <a:rPr lang="en-US" sz="2400" b="1" dirty="0">
                <a:solidFill>
                  <a:schemeClr val="bg1"/>
                </a:solidFill>
                <a:latin typeface="+mj-lt"/>
              </a:rPr>
              <a:t>MARKOV GAME</a:t>
            </a:r>
          </a:p>
          <a:p>
            <a:pPr algn="ctr"/>
            <a:r>
              <a:rPr lang="en-US" sz="2400" b="1" dirty="0">
                <a:solidFill>
                  <a:schemeClr val="bg1"/>
                </a:solidFill>
                <a:latin typeface="+mj-lt"/>
              </a:rPr>
              <a:t>MODEL</a:t>
            </a:r>
          </a:p>
        </p:txBody>
      </p:sp>
      <p:sp>
        <p:nvSpPr>
          <p:cNvPr id="7" name="TextBox 6">
            <a:extLst>
              <a:ext uri="{FF2B5EF4-FFF2-40B4-BE49-F238E27FC236}">
                <a16:creationId xmlns:a16="http://schemas.microsoft.com/office/drawing/2014/main" id="{702CCBD5-F4A5-4F5E-87E6-79215422A86F}"/>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graphicFrame>
        <p:nvGraphicFramePr>
          <p:cNvPr id="81" name="Table 80">
            <a:extLst>
              <a:ext uri="{FF2B5EF4-FFF2-40B4-BE49-F238E27FC236}">
                <a16:creationId xmlns:a16="http://schemas.microsoft.com/office/drawing/2014/main" id="{D6AE2106-B093-4E74-B767-7DBCD05FE03E}"/>
              </a:ext>
            </a:extLst>
          </p:cNvPr>
          <p:cNvGraphicFramePr>
            <a:graphicFrameLocks noGrp="1"/>
          </p:cNvGraphicFramePr>
          <p:nvPr>
            <p:extLst>
              <p:ext uri="{D42A27DB-BD31-4B8C-83A1-F6EECF244321}">
                <p14:modId xmlns:p14="http://schemas.microsoft.com/office/powerpoint/2010/main" val="3621080490"/>
              </p:ext>
            </p:extLst>
          </p:nvPr>
        </p:nvGraphicFramePr>
        <p:xfrm>
          <a:off x="2276212" y="1764666"/>
          <a:ext cx="4591576" cy="741680"/>
        </p:xfrm>
        <a:graphic>
          <a:graphicData uri="http://schemas.openxmlformats.org/drawingml/2006/table">
            <a:tbl>
              <a:tblPr firstCol="1">
                <a:tableStyleId>{21E4AEA4-8DFA-4A89-87EB-49C32662AFE0}</a:tableStyleId>
              </a:tblPr>
              <a:tblGrid>
                <a:gridCol w="1147894">
                  <a:extLst>
                    <a:ext uri="{9D8B030D-6E8A-4147-A177-3AD203B41FA5}">
                      <a16:colId xmlns:a16="http://schemas.microsoft.com/office/drawing/2014/main" val="747596685"/>
                    </a:ext>
                  </a:extLst>
                </a:gridCol>
                <a:gridCol w="1147894">
                  <a:extLst>
                    <a:ext uri="{9D8B030D-6E8A-4147-A177-3AD203B41FA5}">
                      <a16:colId xmlns:a16="http://schemas.microsoft.com/office/drawing/2014/main" val="1645794586"/>
                    </a:ext>
                  </a:extLst>
                </a:gridCol>
                <a:gridCol w="1147894">
                  <a:extLst>
                    <a:ext uri="{9D8B030D-6E8A-4147-A177-3AD203B41FA5}">
                      <a16:colId xmlns:a16="http://schemas.microsoft.com/office/drawing/2014/main" val="2507051730"/>
                    </a:ext>
                  </a:extLst>
                </a:gridCol>
                <a:gridCol w="1147894">
                  <a:extLst>
                    <a:ext uri="{9D8B030D-6E8A-4147-A177-3AD203B41FA5}">
                      <a16:colId xmlns:a16="http://schemas.microsoft.com/office/drawing/2014/main" val="885978559"/>
                    </a:ext>
                  </a:extLst>
                </a:gridCol>
              </a:tblGrid>
              <a:tr h="370840">
                <a:tc>
                  <a:txBody>
                    <a:bodyPr/>
                    <a:lstStyle/>
                    <a:p>
                      <a:pPr algn="ctr"/>
                      <a:r>
                        <a:rPr lang="en-US" dirty="0"/>
                        <a:t>Alert Type</a:t>
                      </a:r>
                    </a:p>
                  </a:txBody>
                  <a:tcPr/>
                </a:tc>
                <a:tc>
                  <a:txBody>
                    <a:bodyPr/>
                    <a:lstStyle/>
                    <a:p>
                      <a:pPr algn="ctr"/>
                      <a:r>
                        <a:rPr lang="en-US" dirty="0"/>
                        <a:t>High (H)</a:t>
                      </a:r>
                    </a:p>
                  </a:txBody>
                  <a:tcPr/>
                </a:tc>
                <a:tc>
                  <a:txBody>
                    <a:bodyPr/>
                    <a:lstStyle/>
                    <a:p>
                      <a:pPr algn="ctr"/>
                      <a:r>
                        <a:rPr lang="en-US" dirty="0"/>
                        <a:t>Medium (M)</a:t>
                      </a:r>
                    </a:p>
                  </a:txBody>
                  <a:tcPr/>
                </a:tc>
                <a:tc>
                  <a:txBody>
                    <a:bodyPr/>
                    <a:lstStyle/>
                    <a:p>
                      <a:pPr algn="ctr"/>
                      <a:r>
                        <a:rPr lang="en-US" dirty="0"/>
                        <a:t>Low (L)</a:t>
                      </a:r>
                    </a:p>
                  </a:txBody>
                  <a:tcPr/>
                </a:tc>
                <a:extLst>
                  <a:ext uri="{0D108BD9-81ED-4DB2-BD59-A6C34878D82A}">
                    <a16:rowId xmlns:a16="http://schemas.microsoft.com/office/drawing/2014/main" val="783697985"/>
                  </a:ext>
                </a:extLst>
              </a:tr>
              <a:tr h="370840">
                <a:tc>
                  <a:txBody>
                    <a:bodyPr/>
                    <a:lstStyle/>
                    <a:p>
                      <a:pPr algn="ctr"/>
                      <a:r>
                        <a:rPr lang="en-US" dirty="0"/>
                        <a:t>Cost</a:t>
                      </a:r>
                    </a:p>
                  </a:txBody>
                  <a:tcPr/>
                </a:tc>
                <a:tc>
                  <a:txBody>
                    <a:bodyPr/>
                    <a:lstStyle/>
                    <a:p>
                      <a:pPr algn="ctr"/>
                      <a:r>
                        <a:rPr lang="en-US" dirty="0"/>
                        <a:t>5</a:t>
                      </a:r>
                    </a:p>
                  </a:txBody>
                  <a:tcPr/>
                </a:tc>
                <a:tc>
                  <a:txBody>
                    <a:bodyPr/>
                    <a:lstStyle/>
                    <a:p>
                      <a:pPr algn="ctr"/>
                      <a:r>
                        <a:rPr lang="en-US" dirty="0"/>
                        <a:t>3</a:t>
                      </a:r>
                    </a:p>
                  </a:txBody>
                  <a:tcPr/>
                </a:tc>
                <a:tc>
                  <a:txBody>
                    <a:bodyPr/>
                    <a:lstStyle/>
                    <a:p>
                      <a:pPr algn="ctr"/>
                      <a:r>
                        <a:rPr lang="en-US" dirty="0"/>
                        <a:t>1</a:t>
                      </a:r>
                    </a:p>
                  </a:txBody>
                  <a:tcPr/>
                </a:tc>
                <a:extLst>
                  <a:ext uri="{0D108BD9-81ED-4DB2-BD59-A6C34878D82A}">
                    <a16:rowId xmlns:a16="http://schemas.microsoft.com/office/drawing/2014/main" val="1160422928"/>
                  </a:ext>
                </a:extLst>
              </a:tr>
            </a:tbl>
          </a:graphicData>
        </a:graphic>
      </p:graphicFrame>
      <p:cxnSp>
        <p:nvCxnSpPr>
          <p:cNvPr id="110" name="Straight Arrow Connector 109">
            <a:extLst>
              <a:ext uri="{FF2B5EF4-FFF2-40B4-BE49-F238E27FC236}">
                <a16:creationId xmlns:a16="http://schemas.microsoft.com/office/drawing/2014/main" id="{ADE6CFE1-C9D2-427B-AFAC-E900B3DA3D40}"/>
              </a:ext>
            </a:extLst>
          </p:cNvPr>
          <p:cNvCxnSpPr/>
          <p:nvPr/>
        </p:nvCxnSpPr>
        <p:spPr>
          <a:xfrm>
            <a:off x="4974739" y="3964354"/>
            <a:ext cx="9980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1C6116B1-D47C-4940-A9C4-5ACC42D61C4A}"/>
              </a:ext>
            </a:extLst>
          </p:cNvPr>
          <p:cNvGrpSpPr/>
          <p:nvPr/>
        </p:nvGrpSpPr>
        <p:grpSpPr>
          <a:xfrm>
            <a:off x="6562939" y="3403879"/>
            <a:ext cx="1551281" cy="414071"/>
            <a:chOff x="2874639" y="3078103"/>
            <a:chExt cx="2325057" cy="551882"/>
          </a:xfrm>
        </p:grpSpPr>
        <p:sp>
          <p:nvSpPr>
            <p:cNvPr id="128" name="Hexagon 127">
              <a:extLst>
                <a:ext uri="{FF2B5EF4-FFF2-40B4-BE49-F238E27FC236}">
                  <a16:creationId xmlns:a16="http://schemas.microsoft.com/office/drawing/2014/main" id="{2507B5AF-8CD9-4281-A835-DF187FAA673F}"/>
                </a:ext>
              </a:extLst>
            </p:cNvPr>
            <p:cNvSpPr/>
            <p:nvPr/>
          </p:nvSpPr>
          <p:spPr>
            <a:xfrm>
              <a:off x="2874639" y="3078103"/>
              <a:ext cx="634995" cy="547407"/>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29" name="Hexagon 128">
              <a:extLst>
                <a:ext uri="{FF2B5EF4-FFF2-40B4-BE49-F238E27FC236}">
                  <a16:creationId xmlns:a16="http://schemas.microsoft.com/office/drawing/2014/main" id="{7F26323A-C15E-40AC-9E60-3AE7AB4E3DE9}"/>
                </a:ext>
              </a:extLst>
            </p:cNvPr>
            <p:cNvSpPr/>
            <p:nvPr/>
          </p:nvSpPr>
          <p:spPr>
            <a:xfrm>
              <a:off x="3714495" y="3078103"/>
              <a:ext cx="634995" cy="547407"/>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30" name="Hexagon 129">
              <a:extLst>
                <a:ext uri="{FF2B5EF4-FFF2-40B4-BE49-F238E27FC236}">
                  <a16:creationId xmlns:a16="http://schemas.microsoft.com/office/drawing/2014/main" id="{AFDC9510-7307-46D4-B619-E260B6CF20FB}"/>
                </a:ext>
              </a:extLst>
            </p:cNvPr>
            <p:cNvSpPr/>
            <p:nvPr/>
          </p:nvSpPr>
          <p:spPr>
            <a:xfrm>
              <a:off x="4564711" y="3082578"/>
              <a:ext cx="634985" cy="547407"/>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sp>
        <p:nvSpPr>
          <p:cNvPr id="125" name="Hexagon 124">
            <a:extLst>
              <a:ext uri="{FF2B5EF4-FFF2-40B4-BE49-F238E27FC236}">
                <a16:creationId xmlns:a16="http://schemas.microsoft.com/office/drawing/2014/main" id="{41E3CA4E-5E62-4171-A18E-657E531F9D53}"/>
              </a:ext>
            </a:extLst>
          </p:cNvPr>
          <p:cNvSpPr/>
          <p:nvPr/>
        </p:nvSpPr>
        <p:spPr>
          <a:xfrm>
            <a:off x="6562938" y="3921313"/>
            <a:ext cx="423666" cy="410714"/>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26" name="Hexagon 125">
            <a:extLst>
              <a:ext uri="{FF2B5EF4-FFF2-40B4-BE49-F238E27FC236}">
                <a16:creationId xmlns:a16="http://schemas.microsoft.com/office/drawing/2014/main" id="{F6518DE6-1C7A-4B8A-ABDC-36077838E7E2}"/>
              </a:ext>
            </a:extLst>
          </p:cNvPr>
          <p:cNvSpPr/>
          <p:nvPr/>
        </p:nvSpPr>
        <p:spPr>
          <a:xfrm>
            <a:off x="7130199" y="3921318"/>
            <a:ext cx="423666" cy="410715"/>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27" name="Hexagon 126">
            <a:extLst>
              <a:ext uri="{FF2B5EF4-FFF2-40B4-BE49-F238E27FC236}">
                <a16:creationId xmlns:a16="http://schemas.microsoft.com/office/drawing/2014/main" id="{D16FBCA2-9221-4BA8-930C-EA0E19383075}"/>
              </a:ext>
            </a:extLst>
          </p:cNvPr>
          <p:cNvSpPr/>
          <p:nvPr/>
        </p:nvSpPr>
        <p:spPr>
          <a:xfrm>
            <a:off x="7674646" y="3924923"/>
            <a:ext cx="423664" cy="410717"/>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24" name="TextBox 123">
            <a:extLst>
              <a:ext uri="{FF2B5EF4-FFF2-40B4-BE49-F238E27FC236}">
                <a16:creationId xmlns:a16="http://schemas.microsoft.com/office/drawing/2014/main" id="{FD84A260-5452-4AA6-98C8-D103F5B4FB49}"/>
              </a:ext>
            </a:extLst>
          </p:cNvPr>
          <p:cNvSpPr txBox="1"/>
          <p:nvPr/>
        </p:nvSpPr>
        <p:spPr>
          <a:xfrm>
            <a:off x="7147712" y="4300721"/>
            <a:ext cx="479909" cy="426586"/>
          </a:xfrm>
          <a:prstGeom prst="rect">
            <a:avLst/>
          </a:prstGeom>
          <a:noFill/>
        </p:spPr>
        <p:txBody>
          <a:bodyPr wrap="none" rtlCol="0">
            <a:spAutoFit/>
          </a:bodyPr>
          <a:lstStyle/>
          <a:p>
            <a:r>
              <a:rPr lang="en-US" sz="1800" b="1" dirty="0"/>
              <a:t>…</a:t>
            </a:r>
          </a:p>
        </p:txBody>
      </p:sp>
      <p:sp>
        <p:nvSpPr>
          <p:cNvPr id="121" name="Double Bracket 120">
            <a:extLst>
              <a:ext uri="{FF2B5EF4-FFF2-40B4-BE49-F238E27FC236}">
                <a16:creationId xmlns:a16="http://schemas.microsoft.com/office/drawing/2014/main" id="{3E9411D4-9E66-4E74-AB77-78344CA6899F}"/>
              </a:ext>
            </a:extLst>
          </p:cNvPr>
          <p:cNvSpPr/>
          <p:nvPr/>
        </p:nvSpPr>
        <p:spPr>
          <a:xfrm>
            <a:off x="6386182" y="3266448"/>
            <a:ext cx="1896429" cy="136451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5" name="Group 114">
            <a:extLst>
              <a:ext uri="{FF2B5EF4-FFF2-40B4-BE49-F238E27FC236}">
                <a16:creationId xmlns:a16="http://schemas.microsoft.com/office/drawing/2014/main" id="{2214484C-1AE7-4314-9A31-98A31B0BB37F}"/>
              </a:ext>
            </a:extLst>
          </p:cNvPr>
          <p:cNvGrpSpPr/>
          <p:nvPr/>
        </p:nvGrpSpPr>
        <p:grpSpPr>
          <a:xfrm>
            <a:off x="2731732" y="3787076"/>
            <a:ext cx="1588411" cy="390999"/>
            <a:chOff x="3129208" y="3074693"/>
            <a:chExt cx="1375223" cy="338521"/>
          </a:xfrm>
        </p:grpSpPr>
        <p:sp>
          <p:nvSpPr>
            <p:cNvPr id="117" name="Hexagon 116">
              <a:extLst>
                <a:ext uri="{FF2B5EF4-FFF2-40B4-BE49-F238E27FC236}">
                  <a16:creationId xmlns:a16="http://schemas.microsoft.com/office/drawing/2014/main" id="{75C914A7-7C20-4C95-9C08-58C2D45BFA39}"/>
                </a:ext>
              </a:extLst>
            </p:cNvPr>
            <p:cNvSpPr/>
            <p:nvPr/>
          </p:nvSpPr>
          <p:spPr>
            <a:xfrm>
              <a:off x="3129208" y="3074693"/>
              <a:ext cx="392684" cy="338521"/>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18" name="Hexagon 117">
              <a:extLst>
                <a:ext uri="{FF2B5EF4-FFF2-40B4-BE49-F238E27FC236}">
                  <a16:creationId xmlns:a16="http://schemas.microsoft.com/office/drawing/2014/main" id="{7EF81B8C-A4D7-46FB-859E-4A48D5E61BF2}"/>
                </a:ext>
              </a:extLst>
            </p:cNvPr>
            <p:cNvSpPr/>
            <p:nvPr/>
          </p:nvSpPr>
          <p:spPr>
            <a:xfrm>
              <a:off x="3620478" y="3074693"/>
              <a:ext cx="392684" cy="338521"/>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19" name="Hexagon 118">
              <a:extLst>
                <a:ext uri="{FF2B5EF4-FFF2-40B4-BE49-F238E27FC236}">
                  <a16:creationId xmlns:a16="http://schemas.microsoft.com/office/drawing/2014/main" id="{C443BB9E-755D-4F55-9E25-E3E08E44AF14}"/>
                </a:ext>
              </a:extLst>
            </p:cNvPr>
            <p:cNvSpPr/>
            <p:nvPr/>
          </p:nvSpPr>
          <p:spPr>
            <a:xfrm>
              <a:off x="4111747" y="3074693"/>
              <a:ext cx="392684" cy="338521"/>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sp>
        <p:nvSpPr>
          <p:cNvPr id="116" name="Double Bracket 115">
            <a:extLst>
              <a:ext uri="{FF2B5EF4-FFF2-40B4-BE49-F238E27FC236}">
                <a16:creationId xmlns:a16="http://schemas.microsoft.com/office/drawing/2014/main" id="{8FEE3E29-E2BB-45F7-943B-74047310447E}"/>
              </a:ext>
            </a:extLst>
          </p:cNvPr>
          <p:cNvSpPr/>
          <p:nvPr/>
        </p:nvSpPr>
        <p:spPr>
          <a:xfrm>
            <a:off x="2595479" y="3703399"/>
            <a:ext cx="1896429" cy="547471"/>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TextBox 112">
            <a:extLst>
              <a:ext uri="{FF2B5EF4-FFF2-40B4-BE49-F238E27FC236}">
                <a16:creationId xmlns:a16="http://schemas.microsoft.com/office/drawing/2014/main" id="{8A5CBBC6-129B-4715-BC70-2EB25C21C458}"/>
              </a:ext>
            </a:extLst>
          </p:cNvPr>
          <p:cNvSpPr txBox="1"/>
          <p:nvPr/>
        </p:nvSpPr>
        <p:spPr>
          <a:xfrm>
            <a:off x="861389" y="3670578"/>
            <a:ext cx="1294423" cy="523220"/>
          </a:xfrm>
          <a:prstGeom prst="rect">
            <a:avLst/>
          </a:prstGeom>
          <a:noFill/>
        </p:spPr>
        <p:txBody>
          <a:bodyPr wrap="square" rtlCol="0">
            <a:spAutoFit/>
          </a:bodyPr>
          <a:lstStyle/>
          <a:p>
            <a:r>
              <a:rPr lang="en-US" sz="1800" i="1" dirty="0"/>
              <a:t>B</a:t>
            </a:r>
            <a:r>
              <a:rPr lang="en-US" sz="1800" dirty="0"/>
              <a:t> = 10 </a:t>
            </a:r>
            <a:r>
              <a:rPr lang="en-US" sz="2800" dirty="0"/>
              <a:t>,</a:t>
            </a:r>
          </a:p>
        </p:txBody>
      </p: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C01729AD-60DB-4115-81C1-11312FA2087B}"/>
                  </a:ext>
                </a:extLst>
              </p:cNvPr>
              <p:cNvSpPr txBox="1"/>
              <p:nvPr/>
            </p:nvSpPr>
            <p:spPr>
              <a:xfrm>
                <a:off x="1973766" y="3761722"/>
                <a:ext cx="621172" cy="47131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𝜃</m:t>
                    </m:r>
                    <m:r>
                      <a:rPr lang="en-US" sz="2100" b="0" i="0" smtClean="0">
                        <a:latin typeface="Cambria Math" panose="02040503050406030204" pitchFamily="18" charset="0"/>
                        <a:ea typeface="Cambria Math" panose="02040503050406030204" pitchFamily="18" charset="0"/>
                      </a:rPr>
                      <m:t> </m:t>
                    </m:r>
                  </m:oMath>
                </a14:m>
                <a:r>
                  <a:rPr lang="en-US" sz="1800" dirty="0"/>
                  <a:t>=</a:t>
                </a:r>
              </a:p>
            </p:txBody>
          </p:sp>
        </mc:Choice>
        <mc:Fallback xmlns="">
          <p:sp>
            <p:nvSpPr>
              <p:cNvPr id="114" name="TextBox 113">
                <a:extLst>
                  <a:ext uri="{FF2B5EF4-FFF2-40B4-BE49-F238E27FC236}">
                    <a16:creationId xmlns:a16="http://schemas.microsoft.com/office/drawing/2014/main" id="{C01729AD-60DB-4115-81C1-11312FA2087B}"/>
                  </a:ext>
                </a:extLst>
              </p:cNvPr>
              <p:cNvSpPr txBox="1">
                <a:spLocks noRot="1" noChangeAspect="1" noMove="1" noResize="1" noEditPoints="1" noAdjustHandles="1" noChangeArrowheads="1" noChangeShapeType="1" noTextEdit="1"/>
              </p:cNvSpPr>
              <p:nvPr/>
            </p:nvSpPr>
            <p:spPr>
              <a:xfrm>
                <a:off x="1973766" y="3761722"/>
                <a:ext cx="621172" cy="471318"/>
              </a:xfrm>
              <a:prstGeom prst="rect">
                <a:avLst/>
              </a:prstGeom>
              <a:blipFill>
                <a:blip r:embed="rId4"/>
                <a:stretch>
                  <a:fillRect l="-980" b="-6494"/>
                </a:stretch>
              </a:blipFill>
            </p:spPr>
            <p:txBody>
              <a:bodyPr/>
              <a:lstStyle/>
              <a:p>
                <a:r>
                  <a:rPr lang="en-US">
                    <a:noFill/>
                  </a:rPr>
                  <a:t> </a:t>
                </a:r>
              </a:p>
            </p:txBody>
          </p:sp>
        </mc:Fallback>
      </mc:AlternateContent>
      <p:sp>
        <p:nvSpPr>
          <p:cNvPr id="106" name="Explosion: 8 Points 105">
            <a:extLst>
              <a:ext uri="{FF2B5EF4-FFF2-40B4-BE49-F238E27FC236}">
                <a16:creationId xmlns:a16="http://schemas.microsoft.com/office/drawing/2014/main" id="{6EF1CF9E-4BF0-48C6-BCC1-CA20FE6C85D8}"/>
              </a:ext>
            </a:extLst>
          </p:cNvPr>
          <p:cNvSpPr/>
          <p:nvPr/>
        </p:nvSpPr>
        <p:spPr>
          <a:xfrm>
            <a:off x="6691723" y="3281378"/>
            <a:ext cx="346648" cy="312504"/>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7" name="Explosion: 8 Points 106">
            <a:extLst>
              <a:ext uri="{FF2B5EF4-FFF2-40B4-BE49-F238E27FC236}">
                <a16:creationId xmlns:a16="http://schemas.microsoft.com/office/drawing/2014/main" id="{B1965355-3B6A-470C-A850-03FE5E35472F}"/>
              </a:ext>
            </a:extLst>
          </p:cNvPr>
          <p:cNvSpPr/>
          <p:nvPr/>
        </p:nvSpPr>
        <p:spPr>
          <a:xfrm>
            <a:off x="7247182" y="3281378"/>
            <a:ext cx="346648" cy="312504"/>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8" name="Explosion: 8 Points 107">
            <a:extLst>
              <a:ext uri="{FF2B5EF4-FFF2-40B4-BE49-F238E27FC236}">
                <a16:creationId xmlns:a16="http://schemas.microsoft.com/office/drawing/2014/main" id="{4828AE33-6209-4854-A9CF-F27129236226}"/>
              </a:ext>
            </a:extLst>
          </p:cNvPr>
          <p:cNvSpPr/>
          <p:nvPr/>
        </p:nvSpPr>
        <p:spPr>
          <a:xfrm>
            <a:off x="6700348" y="3822122"/>
            <a:ext cx="346648" cy="312504"/>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9" name="Explosion: 8 Points 108">
            <a:extLst>
              <a:ext uri="{FF2B5EF4-FFF2-40B4-BE49-F238E27FC236}">
                <a16:creationId xmlns:a16="http://schemas.microsoft.com/office/drawing/2014/main" id="{8BF1EB19-0780-4D03-B6C6-CA573016A5F6}"/>
              </a:ext>
            </a:extLst>
          </p:cNvPr>
          <p:cNvSpPr/>
          <p:nvPr/>
        </p:nvSpPr>
        <p:spPr>
          <a:xfrm>
            <a:off x="7854790" y="3838487"/>
            <a:ext cx="346648" cy="312504"/>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Tree>
    <p:extLst>
      <p:ext uri="{BB962C8B-B14F-4D97-AF65-F5344CB8AC3E}">
        <p14:creationId xmlns:p14="http://schemas.microsoft.com/office/powerpoint/2010/main" val="232604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50232B7D-2E98-445F-8D9F-38B443BF22EC}"/>
                  </a:ext>
                </a:extLst>
              </p:cNvPr>
              <p:cNvSpPr>
                <a:spLocks noGrp="1"/>
              </p:cNvSpPr>
              <p:nvPr>
                <p:ph type="body" idx="1"/>
              </p:nvPr>
            </p:nvSpPr>
            <p:spPr>
              <a:xfrm>
                <a:off x="457200" y="1200151"/>
                <a:ext cx="8229600" cy="752888"/>
              </a:xfrm>
            </p:spPr>
            <p:txBody>
              <a:bodyPr/>
              <a:lstStyle/>
              <a:p>
                <a:pPr>
                  <a:buSzPct val="133000"/>
                  <a:buFont typeface="Arial" panose="020B0604020202020204" pitchFamily="34" charset="0"/>
                  <a:buChar char="•"/>
                </a:pPr>
                <a:r>
                  <a:rPr lang="en-US" sz="2000" dirty="0">
                    <a:latin typeface="+mn-lt"/>
                    <a:cs typeface="Times New Roman" panose="02020603050405020304" pitchFamily="18" charset="0"/>
                  </a:rPr>
                  <a:t>Based on </a:t>
                </a:r>
                <a:r>
                  <a:rPr lang="en-US" sz="2000" i="1" dirty="0">
                    <a:latin typeface="+mn-lt"/>
                    <a:cs typeface="Times New Roman" panose="02020603050405020304" pitchFamily="18" charset="0"/>
                  </a:rPr>
                  <a:t>E </a:t>
                </a:r>
                <a:r>
                  <a:rPr lang="en-US" sz="2000" dirty="0">
                    <a:latin typeface="+mn-lt"/>
                    <a:cs typeface="Times New Roman" panose="02020603050405020304" pitchFamily="18" charset="0"/>
                  </a:rPr>
                  <a:t>and </a:t>
                </a:r>
                <a14:m>
                  <m:oMath xmlns:m="http://schemas.openxmlformats.org/officeDocument/2006/math">
                    <m:r>
                      <a:rPr lang="en-US" sz="2000" i="1">
                        <a:latin typeface="Cambria Math" panose="02040503050406030204" pitchFamily="18" charset="0"/>
                        <a:ea typeface="Cambria Math" panose="02040503050406030204" pitchFamily="18" charset="0"/>
                      </a:rPr>
                      <m:t>𝜃</m:t>
                    </m:r>
                  </m:oMath>
                </a14:m>
                <a:r>
                  <a:rPr lang="en-US" sz="2000" dirty="0">
                    <a:latin typeface="+mn-lt"/>
                    <a:cs typeface="Times New Roman" panose="02020603050405020304" pitchFamily="18" charset="0"/>
                  </a:rPr>
                  <a:t> the defender can choose some combination of alerts to assign to free analysts</a:t>
                </a:r>
              </a:p>
              <a:p>
                <a:endParaRPr lang="en-US" sz="2000" dirty="0">
                  <a:latin typeface="+mn-lt"/>
                </a:endParaRPr>
              </a:p>
            </p:txBody>
          </p:sp>
        </mc:Choice>
        <mc:Fallback xmlns="">
          <p:sp>
            <p:nvSpPr>
              <p:cNvPr id="3" name="Text Placeholder 2">
                <a:extLst>
                  <a:ext uri="{FF2B5EF4-FFF2-40B4-BE49-F238E27FC236}">
                    <a16:creationId xmlns:a16="http://schemas.microsoft.com/office/drawing/2014/main" id="{50232B7D-2E98-445F-8D9F-38B443BF22EC}"/>
                  </a:ext>
                </a:extLst>
              </p:cNvPr>
              <p:cNvSpPr>
                <a:spLocks noGrp="1" noRot="1" noChangeAspect="1" noMove="1" noResize="1" noEditPoints="1" noAdjustHandles="1" noChangeArrowheads="1" noChangeShapeType="1" noTextEdit="1"/>
              </p:cNvSpPr>
              <p:nvPr>
                <p:ph type="body" idx="1"/>
              </p:nvPr>
            </p:nvSpPr>
            <p:spPr>
              <a:xfrm>
                <a:off x="457200" y="1200151"/>
                <a:ext cx="8229600" cy="752888"/>
              </a:xfrm>
              <a:blipFill>
                <a:blip r:embed="rId2"/>
                <a:stretch>
                  <a:fillRect l="-963" t="-4878" b="-18699"/>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37E8E331-3036-4365-9413-4FDDDEB56436}"/>
              </a:ext>
            </a:extLst>
          </p:cNvPr>
          <p:cNvSpPr txBox="1"/>
          <p:nvPr/>
        </p:nvSpPr>
        <p:spPr>
          <a:xfrm>
            <a:off x="6067926" y="42718"/>
            <a:ext cx="2872740" cy="830997"/>
          </a:xfrm>
          <a:prstGeom prst="rect">
            <a:avLst/>
          </a:prstGeom>
          <a:noFill/>
        </p:spPr>
        <p:txBody>
          <a:bodyPr wrap="square" rtlCol="0">
            <a:spAutoFit/>
          </a:bodyPr>
          <a:lstStyle/>
          <a:p>
            <a:pPr algn="ctr"/>
            <a:r>
              <a:rPr lang="en-US" sz="2400" b="1" dirty="0">
                <a:solidFill>
                  <a:schemeClr val="bg1"/>
                </a:solidFill>
                <a:latin typeface="+mj-lt"/>
              </a:rPr>
              <a:t>MARKOV GAME</a:t>
            </a:r>
          </a:p>
          <a:p>
            <a:pPr algn="ctr"/>
            <a:r>
              <a:rPr lang="en-US" sz="2400" b="1" dirty="0">
                <a:solidFill>
                  <a:schemeClr val="bg1"/>
                </a:solidFill>
                <a:latin typeface="+mj-lt"/>
              </a:rPr>
              <a:t>MODEL</a:t>
            </a:r>
          </a:p>
        </p:txBody>
      </p:sp>
      <p:sp>
        <p:nvSpPr>
          <p:cNvPr id="8" name="TextBox 7">
            <a:extLst>
              <a:ext uri="{FF2B5EF4-FFF2-40B4-BE49-F238E27FC236}">
                <a16:creationId xmlns:a16="http://schemas.microsoft.com/office/drawing/2014/main" id="{BE3ED7A8-CADC-42E3-AA11-D9109D021FA2}"/>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grpSp>
        <p:nvGrpSpPr>
          <p:cNvPr id="94" name="Group 93">
            <a:extLst>
              <a:ext uri="{FF2B5EF4-FFF2-40B4-BE49-F238E27FC236}">
                <a16:creationId xmlns:a16="http://schemas.microsoft.com/office/drawing/2014/main" id="{217E3899-46D0-4836-B051-115E500FCD45}"/>
              </a:ext>
            </a:extLst>
          </p:cNvPr>
          <p:cNvGrpSpPr/>
          <p:nvPr/>
        </p:nvGrpSpPr>
        <p:grpSpPr>
          <a:xfrm>
            <a:off x="6942778" y="2141328"/>
            <a:ext cx="1551282" cy="1390540"/>
            <a:chOff x="5993822" y="2706708"/>
            <a:chExt cx="1343077" cy="1203909"/>
          </a:xfrm>
        </p:grpSpPr>
        <p:grpSp>
          <p:nvGrpSpPr>
            <p:cNvPr id="95" name="Group 94">
              <a:extLst>
                <a:ext uri="{FF2B5EF4-FFF2-40B4-BE49-F238E27FC236}">
                  <a16:creationId xmlns:a16="http://schemas.microsoft.com/office/drawing/2014/main" id="{AFCBB49C-B15D-4739-9893-2B0E57A17A0D}"/>
                </a:ext>
              </a:extLst>
            </p:cNvPr>
            <p:cNvGrpSpPr/>
            <p:nvPr/>
          </p:nvGrpSpPr>
          <p:grpSpPr>
            <a:xfrm>
              <a:off x="5993823" y="2706708"/>
              <a:ext cx="1343076" cy="358497"/>
              <a:chOff x="2874639" y="3078103"/>
              <a:chExt cx="2325057" cy="551882"/>
            </a:xfrm>
          </p:grpSpPr>
          <p:sp>
            <p:nvSpPr>
              <p:cNvPr id="101" name="Hexagon 100">
                <a:extLst>
                  <a:ext uri="{FF2B5EF4-FFF2-40B4-BE49-F238E27FC236}">
                    <a16:creationId xmlns:a16="http://schemas.microsoft.com/office/drawing/2014/main" id="{2E3CA3A0-6FA6-47ED-92A6-8ECAFA01362B}"/>
                  </a:ext>
                </a:extLst>
              </p:cNvPr>
              <p:cNvSpPr/>
              <p:nvPr/>
            </p:nvSpPr>
            <p:spPr>
              <a:xfrm>
                <a:off x="2874639" y="3078103"/>
                <a:ext cx="634995" cy="547407"/>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02" name="Hexagon 101">
                <a:extLst>
                  <a:ext uri="{FF2B5EF4-FFF2-40B4-BE49-F238E27FC236}">
                    <a16:creationId xmlns:a16="http://schemas.microsoft.com/office/drawing/2014/main" id="{EE023238-AC15-4904-B7D5-AFDEB266522D}"/>
                  </a:ext>
                </a:extLst>
              </p:cNvPr>
              <p:cNvSpPr/>
              <p:nvPr/>
            </p:nvSpPr>
            <p:spPr>
              <a:xfrm>
                <a:off x="3714495" y="3078103"/>
                <a:ext cx="634995" cy="547407"/>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03" name="Hexagon 102">
                <a:extLst>
                  <a:ext uri="{FF2B5EF4-FFF2-40B4-BE49-F238E27FC236}">
                    <a16:creationId xmlns:a16="http://schemas.microsoft.com/office/drawing/2014/main" id="{EBFADBF3-9231-4CD6-B70A-F95974733540}"/>
                  </a:ext>
                </a:extLst>
              </p:cNvPr>
              <p:cNvSpPr/>
              <p:nvPr/>
            </p:nvSpPr>
            <p:spPr>
              <a:xfrm>
                <a:off x="4564711" y="3082578"/>
                <a:ext cx="634985" cy="547407"/>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96" name="Group 95">
              <a:extLst>
                <a:ext uri="{FF2B5EF4-FFF2-40B4-BE49-F238E27FC236}">
                  <a16:creationId xmlns:a16="http://schemas.microsoft.com/office/drawing/2014/main" id="{A94418FD-BAAB-441B-A872-E860E136DCF5}"/>
                </a:ext>
              </a:extLst>
            </p:cNvPr>
            <p:cNvGrpSpPr/>
            <p:nvPr/>
          </p:nvGrpSpPr>
          <p:grpSpPr>
            <a:xfrm>
              <a:off x="5993822" y="3154695"/>
              <a:ext cx="1329302" cy="358718"/>
              <a:chOff x="2889069" y="3188108"/>
              <a:chExt cx="2301215" cy="552224"/>
            </a:xfrm>
          </p:grpSpPr>
          <p:sp>
            <p:nvSpPr>
              <p:cNvPr id="98" name="Hexagon 97">
                <a:extLst>
                  <a:ext uri="{FF2B5EF4-FFF2-40B4-BE49-F238E27FC236}">
                    <a16:creationId xmlns:a16="http://schemas.microsoft.com/office/drawing/2014/main" id="{8386517D-2C5B-4787-B346-59071AA21524}"/>
                  </a:ext>
                </a:extLst>
              </p:cNvPr>
              <p:cNvSpPr/>
              <p:nvPr/>
            </p:nvSpPr>
            <p:spPr>
              <a:xfrm>
                <a:off x="2889069" y="3188108"/>
                <a:ext cx="634991" cy="547408"/>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99" name="Hexagon 98">
                <a:extLst>
                  <a:ext uri="{FF2B5EF4-FFF2-40B4-BE49-F238E27FC236}">
                    <a16:creationId xmlns:a16="http://schemas.microsoft.com/office/drawing/2014/main" id="{1C778CAB-C63D-4609-BD53-7500752DDB1B}"/>
                  </a:ext>
                </a:extLst>
              </p:cNvPr>
              <p:cNvSpPr/>
              <p:nvPr/>
            </p:nvSpPr>
            <p:spPr>
              <a:xfrm>
                <a:off x="3739280" y="3188114"/>
                <a:ext cx="634991" cy="54741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00" name="Hexagon 99">
                <a:extLst>
                  <a:ext uri="{FF2B5EF4-FFF2-40B4-BE49-F238E27FC236}">
                    <a16:creationId xmlns:a16="http://schemas.microsoft.com/office/drawing/2014/main" id="{399433EB-BAAE-459F-8487-58C39EE72450}"/>
                  </a:ext>
                </a:extLst>
              </p:cNvPr>
              <p:cNvSpPr/>
              <p:nvPr/>
            </p:nvSpPr>
            <p:spPr>
              <a:xfrm>
                <a:off x="4555297" y="3192920"/>
                <a:ext cx="634987" cy="547412"/>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sp>
          <p:nvSpPr>
            <p:cNvPr id="97" name="TextBox 96">
              <a:extLst>
                <a:ext uri="{FF2B5EF4-FFF2-40B4-BE49-F238E27FC236}">
                  <a16:creationId xmlns:a16="http://schemas.microsoft.com/office/drawing/2014/main" id="{261383AB-9A89-4EFA-A3C6-87634A00F5E4}"/>
                </a:ext>
              </a:extLst>
            </p:cNvPr>
            <p:cNvSpPr txBox="1"/>
            <p:nvPr/>
          </p:nvSpPr>
          <p:spPr>
            <a:xfrm>
              <a:off x="6500111" y="3541285"/>
              <a:ext cx="415498" cy="369332"/>
            </a:xfrm>
            <a:prstGeom prst="rect">
              <a:avLst/>
            </a:prstGeom>
            <a:noFill/>
          </p:spPr>
          <p:txBody>
            <a:bodyPr wrap="none" rtlCol="0">
              <a:spAutoFit/>
            </a:bodyPr>
            <a:lstStyle/>
            <a:p>
              <a:r>
                <a:rPr lang="en-US" sz="1800" b="1" dirty="0"/>
                <a:t>…</a:t>
              </a:r>
            </a:p>
          </p:txBody>
        </p:sp>
      </p:grpSp>
      <p:pic>
        <p:nvPicPr>
          <p:cNvPr id="109" name="Graphic 108" descr="User">
            <a:extLst>
              <a:ext uri="{FF2B5EF4-FFF2-40B4-BE49-F238E27FC236}">
                <a16:creationId xmlns:a16="http://schemas.microsoft.com/office/drawing/2014/main" id="{AB4E47D7-B077-4318-9C29-CD1DEC63CB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02589" y="2757774"/>
            <a:ext cx="498694" cy="492939"/>
          </a:xfrm>
          <a:prstGeom prst="rect">
            <a:avLst/>
          </a:prstGeom>
        </p:spPr>
      </p:pic>
      <p:sp>
        <p:nvSpPr>
          <p:cNvPr id="110" name="TextBox 109">
            <a:extLst>
              <a:ext uri="{FF2B5EF4-FFF2-40B4-BE49-F238E27FC236}">
                <a16:creationId xmlns:a16="http://schemas.microsoft.com/office/drawing/2014/main" id="{D5CDCB5B-3A9B-451F-940D-1CBDA7DDA18B}"/>
              </a:ext>
            </a:extLst>
          </p:cNvPr>
          <p:cNvSpPr txBox="1"/>
          <p:nvPr/>
        </p:nvSpPr>
        <p:spPr>
          <a:xfrm>
            <a:off x="7116915" y="2955677"/>
            <a:ext cx="387390" cy="276999"/>
          </a:xfrm>
          <a:prstGeom prst="rect">
            <a:avLst/>
          </a:prstGeom>
          <a:noFill/>
        </p:spPr>
        <p:txBody>
          <a:bodyPr wrap="square" rtlCol="0">
            <a:spAutoFit/>
          </a:bodyPr>
          <a:lstStyle/>
          <a:p>
            <a:r>
              <a:rPr lang="en-US" sz="1200" b="1" dirty="0"/>
              <a:t>5</a:t>
            </a:r>
          </a:p>
        </p:txBody>
      </p:sp>
      <p:pic>
        <p:nvPicPr>
          <p:cNvPr id="113" name="Graphic 112" descr="User">
            <a:extLst>
              <a:ext uri="{FF2B5EF4-FFF2-40B4-BE49-F238E27FC236}">
                <a16:creationId xmlns:a16="http://schemas.microsoft.com/office/drawing/2014/main" id="{E9388519-C30D-45C3-BA75-55F76F7119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82382" y="2757774"/>
            <a:ext cx="498694" cy="492939"/>
          </a:xfrm>
          <a:prstGeom prst="rect">
            <a:avLst/>
          </a:prstGeom>
        </p:spPr>
      </p:pic>
      <p:sp>
        <p:nvSpPr>
          <p:cNvPr id="114" name="TextBox 113">
            <a:extLst>
              <a:ext uri="{FF2B5EF4-FFF2-40B4-BE49-F238E27FC236}">
                <a16:creationId xmlns:a16="http://schemas.microsoft.com/office/drawing/2014/main" id="{64DCEF04-5B8C-4137-8C5F-6E686A1537A7}"/>
              </a:ext>
            </a:extLst>
          </p:cNvPr>
          <p:cNvSpPr txBox="1"/>
          <p:nvPr/>
        </p:nvSpPr>
        <p:spPr>
          <a:xfrm>
            <a:off x="7696708" y="2955677"/>
            <a:ext cx="387390" cy="276999"/>
          </a:xfrm>
          <a:prstGeom prst="rect">
            <a:avLst/>
          </a:prstGeom>
          <a:noFill/>
        </p:spPr>
        <p:txBody>
          <a:bodyPr wrap="square" rtlCol="0">
            <a:spAutoFit/>
          </a:bodyPr>
          <a:lstStyle/>
          <a:p>
            <a:r>
              <a:rPr lang="en-US" sz="1200" b="1" dirty="0"/>
              <a:t>5</a:t>
            </a:r>
          </a:p>
        </p:txBody>
      </p:sp>
      <p:pic>
        <p:nvPicPr>
          <p:cNvPr id="115" name="Graphic 114" descr="User">
            <a:extLst>
              <a:ext uri="{FF2B5EF4-FFF2-40B4-BE49-F238E27FC236}">
                <a16:creationId xmlns:a16="http://schemas.microsoft.com/office/drawing/2014/main" id="{BA93EDBC-A0DC-442E-96E2-15C574E29E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47738" y="2201726"/>
            <a:ext cx="498694" cy="492939"/>
          </a:xfrm>
          <a:prstGeom prst="rect">
            <a:avLst/>
          </a:prstGeom>
        </p:spPr>
      </p:pic>
      <p:sp>
        <p:nvSpPr>
          <p:cNvPr id="116" name="TextBox 115">
            <a:extLst>
              <a:ext uri="{FF2B5EF4-FFF2-40B4-BE49-F238E27FC236}">
                <a16:creationId xmlns:a16="http://schemas.microsoft.com/office/drawing/2014/main" id="{F2AB579F-0A64-4FFA-8546-18B5324F8A78}"/>
              </a:ext>
            </a:extLst>
          </p:cNvPr>
          <p:cNvSpPr txBox="1"/>
          <p:nvPr/>
        </p:nvSpPr>
        <p:spPr>
          <a:xfrm>
            <a:off x="7162064" y="2399629"/>
            <a:ext cx="387390" cy="276999"/>
          </a:xfrm>
          <a:prstGeom prst="rect">
            <a:avLst/>
          </a:prstGeom>
          <a:noFill/>
        </p:spPr>
        <p:txBody>
          <a:bodyPr wrap="square" rtlCol="0">
            <a:spAutoFit/>
          </a:bodyPr>
          <a:lstStyle/>
          <a:p>
            <a:r>
              <a:rPr lang="en-US" sz="1200" b="1" dirty="0"/>
              <a:t>5</a:t>
            </a:r>
          </a:p>
        </p:txBody>
      </p:sp>
      <p:pic>
        <p:nvPicPr>
          <p:cNvPr id="117" name="Graphic 116" descr="User">
            <a:extLst>
              <a:ext uri="{FF2B5EF4-FFF2-40B4-BE49-F238E27FC236}">
                <a16:creationId xmlns:a16="http://schemas.microsoft.com/office/drawing/2014/main" id="{83AEA1DD-7EDA-460E-8D08-2D786B9EFB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0992" y="2195778"/>
            <a:ext cx="498694" cy="492939"/>
          </a:xfrm>
          <a:prstGeom prst="rect">
            <a:avLst/>
          </a:prstGeom>
        </p:spPr>
      </p:pic>
      <p:sp>
        <p:nvSpPr>
          <p:cNvPr id="118" name="TextBox 117">
            <a:extLst>
              <a:ext uri="{FF2B5EF4-FFF2-40B4-BE49-F238E27FC236}">
                <a16:creationId xmlns:a16="http://schemas.microsoft.com/office/drawing/2014/main" id="{995BAB68-6925-4BF2-BBF5-FBCCF132A795}"/>
              </a:ext>
            </a:extLst>
          </p:cNvPr>
          <p:cNvSpPr txBox="1"/>
          <p:nvPr/>
        </p:nvSpPr>
        <p:spPr>
          <a:xfrm>
            <a:off x="8285318" y="2393681"/>
            <a:ext cx="387390" cy="276999"/>
          </a:xfrm>
          <a:prstGeom prst="rect">
            <a:avLst/>
          </a:prstGeom>
          <a:noFill/>
        </p:spPr>
        <p:txBody>
          <a:bodyPr wrap="square" rtlCol="0">
            <a:spAutoFit/>
          </a:bodyPr>
          <a:lstStyle/>
          <a:p>
            <a:r>
              <a:rPr lang="en-US" sz="1200" b="1" dirty="0"/>
              <a:t>3</a:t>
            </a:r>
          </a:p>
        </p:txBody>
      </p:sp>
      <p:cxnSp>
        <p:nvCxnSpPr>
          <p:cNvPr id="57" name="Straight Arrow Connector 56">
            <a:extLst>
              <a:ext uri="{FF2B5EF4-FFF2-40B4-BE49-F238E27FC236}">
                <a16:creationId xmlns:a16="http://schemas.microsoft.com/office/drawing/2014/main" id="{BCA2E5A4-6A7E-4154-9358-E6697E2B13B1}"/>
              </a:ext>
            </a:extLst>
          </p:cNvPr>
          <p:cNvCxnSpPr/>
          <p:nvPr/>
        </p:nvCxnSpPr>
        <p:spPr>
          <a:xfrm>
            <a:off x="5651572" y="2717540"/>
            <a:ext cx="86406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6" name="Group 125">
            <a:extLst>
              <a:ext uri="{FF2B5EF4-FFF2-40B4-BE49-F238E27FC236}">
                <a16:creationId xmlns:a16="http://schemas.microsoft.com/office/drawing/2014/main" id="{24099ACD-29BB-460F-9640-6CF8BC41D872}"/>
              </a:ext>
            </a:extLst>
          </p:cNvPr>
          <p:cNvGrpSpPr/>
          <p:nvPr/>
        </p:nvGrpSpPr>
        <p:grpSpPr>
          <a:xfrm>
            <a:off x="255695" y="2421304"/>
            <a:ext cx="2271122" cy="586118"/>
            <a:chOff x="574426" y="2641722"/>
            <a:chExt cx="2271122" cy="586118"/>
          </a:xfrm>
        </p:grpSpPr>
        <p:grpSp>
          <p:nvGrpSpPr>
            <p:cNvPr id="56" name="Group 55">
              <a:extLst>
                <a:ext uri="{FF2B5EF4-FFF2-40B4-BE49-F238E27FC236}">
                  <a16:creationId xmlns:a16="http://schemas.microsoft.com/office/drawing/2014/main" id="{2A29CE9E-1F66-4385-BB6E-1D3E6EB1C120}"/>
                </a:ext>
              </a:extLst>
            </p:cNvPr>
            <p:cNvGrpSpPr/>
            <p:nvPr/>
          </p:nvGrpSpPr>
          <p:grpSpPr>
            <a:xfrm>
              <a:off x="1124382" y="2641722"/>
              <a:ext cx="1721166" cy="586118"/>
              <a:chOff x="713064" y="2897386"/>
              <a:chExt cx="1887523" cy="642769"/>
            </a:xfrm>
          </p:grpSpPr>
          <p:grpSp>
            <p:nvGrpSpPr>
              <p:cNvPr id="85" name="Group 84">
                <a:extLst>
                  <a:ext uri="{FF2B5EF4-FFF2-40B4-BE49-F238E27FC236}">
                    <a16:creationId xmlns:a16="http://schemas.microsoft.com/office/drawing/2014/main" id="{B57A8E25-B4EE-40A0-AB07-5AE99BAA4F99}"/>
                  </a:ext>
                </a:extLst>
              </p:cNvPr>
              <p:cNvGrpSpPr/>
              <p:nvPr/>
            </p:nvGrpSpPr>
            <p:grpSpPr>
              <a:xfrm>
                <a:off x="713064" y="2897386"/>
                <a:ext cx="1887523" cy="642769"/>
                <a:chOff x="713064" y="2897386"/>
                <a:chExt cx="1887523" cy="642769"/>
              </a:xfrm>
            </p:grpSpPr>
            <p:grpSp>
              <p:nvGrpSpPr>
                <p:cNvPr id="87" name="Group 86">
                  <a:extLst>
                    <a:ext uri="{FF2B5EF4-FFF2-40B4-BE49-F238E27FC236}">
                      <a16:creationId xmlns:a16="http://schemas.microsoft.com/office/drawing/2014/main" id="{2B765C9E-5B05-4168-869B-136BBE308A5E}"/>
                    </a:ext>
                  </a:extLst>
                </p:cNvPr>
                <p:cNvGrpSpPr/>
                <p:nvPr/>
              </p:nvGrpSpPr>
              <p:grpSpPr>
                <a:xfrm>
                  <a:off x="713064" y="2897386"/>
                  <a:ext cx="1887523" cy="642768"/>
                  <a:chOff x="6064078" y="1949430"/>
                  <a:chExt cx="2526249" cy="870320"/>
                </a:xfrm>
              </p:grpSpPr>
              <p:pic>
                <p:nvPicPr>
                  <p:cNvPr id="89" name="Graphic 88" descr="User">
                    <a:extLst>
                      <a:ext uri="{FF2B5EF4-FFF2-40B4-BE49-F238E27FC236}">
                        <a16:creationId xmlns:a16="http://schemas.microsoft.com/office/drawing/2014/main" id="{2FC5FAFE-ECE3-498D-964E-6CC4D41ED0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60778" y="1949430"/>
                    <a:ext cx="860882" cy="860882"/>
                  </a:xfrm>
                  <a:prstGeom prst="rect">
                    <a:avLst/>
                  </a:prstGeom>
                </p:spPr>
              </p:pic>
              <p:sp>
                <p:nvSpPr>
                  <p:cNvPr id="90" name="TextBox 89">
                    <a:extLst>
                      <a:ext uri="{FF2B5EF4-FFF2-40B4-BE49-F238E27FC236}">
                        <a16:creationId xmlns:a16="http://schemas.microsoft.com/office/drawing/2014/main" id="{536E67C6-1D92-4C16-8894-33DA4D53C0D3}"/>
                      </a:ext>
                    </a:extLst>
                  </p:cNvPr>
                  <p:cNvSpPr txBox="1"/>
                  <p:nvPr/>
                </p:nvSpPr>
                <p:spPr>
                  <a:xfrm>
                    <a:off x="7903578" y="2337980"/>
                    <a:ext cx="579194" cy="375063"/>
                  </a:xfrm>
                  <a:prstGeom prst="rect">
                    <a:avLst/>
                  </a:prstGeom>
                  <a:noFill/>
                </p:spPr>
                <p:txBody>
                  <a:bodyPr wrap="square" rtlCol="0">
                    <a:spAutoFit/>
                  </a:bodyPr>
                  <a:lstStyle/>
                  <a:p>
                    <a:r>
                      <a:rPr lang="en-US" sz="1200" b="1" dirty="0"/>
                      <a:t>0</a:t>
                    </a:r>
                  </a:p>
                </p:txBody>
              </p:sp>
              <p:pic>
                <p:nvPicPr>
                  <p:cNvPr id="91" name="Graphic 90" descr="User">
                    <a:extLst>
                      <a:ext uri="{FF2B5EF4-FFF2-40B4-BE49-F238E27FC236}">
                        <a16:creationId xmlns:a16="http://schemas.microsoft.com/office/drawing/2014/main" id="{493CB3AA-B8B4-41B1-94C4-F4F8207C39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36199" y="1958868"/>
                    <a:ext cx="860882" cy="860882"/>
                  </a:xfrm>
                  <a:prstGeom prst="rect">
                    <a:avLst/>
                  </a:prstGeom>
                </p:spPr>
              </p:pic>
              <p:sp>
                <p:nvSpPr>
                  <p:cNvPr id="92" name="TextBox 91">
                    <a:extLst>
                      <a:ext uri="{FF2B5EF4-FFF2-40B4-BE49-F238E27FC236}">
                        <a16:creationId xmlns:a16="http://schemas.microsoft.com/office/drawing/2014/main" id="{2A11D7BF-E3D3-4C22-B442-574861BF07D5}"/>
                      </a:ext>
                    </a:extLst>
                  </p:cNvPr>
                  <p:cNvSpPr txBox="1"/>
                  <p:nvPr/>
                </p:nvSpPr>
                <p:spPr>
                  <a:xfrm>
                    <a:off x="6378772" y="2353117"/>
                    <a:ext cx="568593" cy="375063"/>
                  </a:xfrm>
                  <a:prstGeom prst="rect">
                    <a:avLst/>
                  </a:prstGeom>
                  <a:noFill/>
                </p:spPr>
                <p:txBody>
                  <a:bodyPr wrap="square" rtlCol="0">
                    <a:spAutoFit/>
                  </a:bodyPr>
                  <a:lstStyle/>
                  <a:p>
                    <a:r>
                      <a:rPr lang="en-US" sz="1200" b="1" dirty="0"/>
                      <a:t>3</a:t>
                    </a:r>
                  </a:p>
                </p:txBody>
              </p:sp>
              <p:sp>
                <p:nvSpPr>
                  <p:cNvPr id="93" name="Double Bracket 92">
                    <a:extLst>
                      <a:ext uri="{FF2B5EF4-FFF2-40B4-BE49-F238E27FC236}">
                        <a16:creationId xmlns:a16="http://schemas.microsoft.com/office/drawing/2014/main" id="{EFA07557-DE0E-4BCA-996E-963BD9D06691}"/>
                      </a:ext>
                    </a:extLst>
                  </p:cNvPr>
                  <p:cNvSpPr/>
                  <p:nvPr/>
                </p:nvSpPr>
                <p:spPr>
                  <a:xfrm>
                    <a:off x="6064078" y="2034369"/>
                    <a:ext cx="2526249" cy="70988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pic>
              <p:nvPicPr>
                <p:cNvPr id="88" name="Graphic 87" descr="User">
                  <a:extLst>
                    <a:ext uri="{FF2B5EF4-FFF2-40B4-BE49-F238E27FC236}">
                      <a16:creationId xmlns:a16="http://schemas.microsoft.com/office/drawing/2014/main" id="{37EEA41B-A0BB-432C-91C3-11DFE4EBB9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6506" y="2904357"/>
                  <a:ext cx="643220" cy="635798"/>
                </a:xfrm>
                <a:prstGeom prst="rect">
                  <a:avLst/>
                </a:prstGeom>
              </p:spPr>
            </p:pic>
          </p:grpSp>
          <p:sp>
            <p:nvSpPr>
              <p:cNvPr id="86" name="TextBox 85">
                <a:extLst>
                  <a:ext uri="{FF2B5EF4-FFF2-40B4-BE49-F238E27FC236}">
                    <a16:creationId xmlns:a16="http://schemas.microsoft.com/office/drawing/2014/main" id="{A915E5DD-8067-42B4-8D44-F250B91B6CBB}"/>
                  </a:ext>
                </a:extLst>
              </p:cNvPr>
              <p:cNvSpPr txBox="1"/>
              <p:nvPr/>
            </p:nvSpPr>
            <p:spPr>
              <a:xfrm>
                <a:off x="1517917" y="3201606"/>
                <a:ext cx="432752" cy="276999"/>
              </a:xfrm>
              <a:prstGeom prst="rect">
                <a:avLst/>
              </a:prstGeom>
              <a:noFill/>
            </p:spPr>
            <p:txBody>
              <a:bodyPr wrap="square" rtlCol="0">
                <a:spAutoFit/>
              </a:bodyPr>
              <a:lstStyle/>
              <a:p>
                <a:r>
                  <a:rPr lang="en-US" sz="1200" b="1" dirty="0"/>
                  <a:t>0</a:t>
                </a:r>
              </a:p>
            </p:txBody>
          </p:sp>
        </p:grpSp>
        <p:sp>
          <p:nvSpPr>
            <p:cNvPr id="60" name="TextBox 59">
              <a:extLst>
                <a:ext uri="{FF2B5EF4-FFF2-40B4-BE49-F238E27FC236}">
                  <a16:creationId xmlns:a16="http://schemas.microsoft.com/office/drawing/2014/main" id="{8CE1FB73-AE51-4215-A9A9-DF17A02943BC}"/>
                </a:ext>
              </a:extLst>
            </p:cNvPr>
            <p:cNvSpPr txBox="1"/>
            <p:nvPr/>
          </p:nvSpPr>
          <p:spPr>
            <a:xfrm>
              <a:off x="574426" y="2771370"/>
              <a:ext cx="608833" cy="369332"/>
            </a:xfrm>
            <a:prstGeom prst="rect">
              <a:avLst/>
            </a:prstGeom>
            <a:noFill/>
          </p:spPr>
          <p:txBody>
            <a:bodyPr wrap="square" rtlCol="0">
              <a:spAutoFit/>
            </a:bodyPr>
            <a:lstStyle/>
            <a:p>
              <a:r>
                <a:rPr lang="en-US" sz="1800" i="1" dirty="0"/>
                <a:t>E</a:t>
              </a:r>
              <a:r>
                <a:rPr lang="en-US" sz="1800" dirty="0"/>
                <a:t> =</a:t>
              </a:r>
            </a:p>
          </p:txBody>
        </p:sp>
      </p:grpSp>
      <p:sp>
        <p:nvSpPr>
          <p:cNvPr id="62" name="TextBox 61">
            <a:extLst>
              <a:ext uri="{FF2B5EF4-FFF2-40B4-BE49-F238E27FC236}">
                <a16:creationId xmlns:a16="http://schemas.microsoft.com/office/drawing/2014/main" id="{F5C403F8-3651-4292-93D5-E8F802539031}"/>
              </a:ext>
            </a:extLst>
          </p:cNvPr>
          <p:cNvSpPr txBox="1"/>
          <p:nvPr/>
        </p:nvSpPr>
        <p:spPr>
          <a:xfrm>
            <a:off x="2574852" y="2515677"/>
            <a:ext cx="142149" cy="523220"/>
          </a:xfrm>
          <a:prstGeom prst="rect">
            <a:avLst/>
          </a:prstGeom>
          <a:noFill/>
        </p:spPr>
        <p:txBody>
          <a:bodyPr wrap="square" rtlCol="0">
            <a:spAutoFit/>
          </a:bodyPr>
          <a:lstStyle/>
          <a:p>
            <a:r>
              <a:rPr lang="en-US" sz="2800" b="1" dirty="0"/>
              <a:t>,</a:t>
            </a:r>
          </a:p>
        </p:txBody>
      </p:sp>
      <p:sp>
        <p:nvSpPr>
          <p:cNvPr id="104" name="Double Bracket 103">
            <a:extLst>
              <a:ext uri="{FF2B5EF4-FFF2-40B4-BE49-F238E27FC236}">
                <a16:creationId xmlns:a16="http://schemas.microsoft.com/office/drawing/2014/main" id="{D6669C91-E33E-427E-B744-BC13E059EFA2}"/>
              </a:ext>
            </a:extLst>
          </p:cNvPr>
          <p:cNvSpPr/>
          <p:nvPr/>
        </p:nvSpPr>
        <p:spPr>
          <a:xfrm>
            <a:off x="6766022" y="2003896"/>
            <a:ext cx="1896429" cy="1461627"/>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5" name="Group 124">
            <a:extLst>
              <a:ext uri="{FF2B5EF4-FFF2-40B4-BE49-F238E27FC236}">
                <a16:creationId xmlns:a16="http://schemas.microsoft.com/office/drawing/2014/main" id="{CAE2D3CA-C0C3-4742-A088-095B2886DC68}"/>
              </a:ext>
            </a:extLst>
          </p:cNvPr>
          <p:cNvGrpSpPr/>
          <p:nvPr/>
        </p:nvGrpSpPr>
        <p:grpSpPr>
          <a:xfrm>
            <a:off x="2848732" y="2432863"/>
            <a:ext cx="2518142" cy="547471"/>
            <a:chOff x="3259418" y="2649199"/>
            <a:chExt cx="2518142" cy="547471"/>
          </a:xfrm>
        </p:grpSpPr>
        <p:grpSp>
          <p:nvGrpSpPr>
            <p:cNvPr id="119" name="Group 118">
              <a:extLst>
                <a:ext uri="{FF2B5EF4-FFF2-40B4-BE49-F238E27FC236}">
                  <a16:creationId xmlns:a16="http://schemas.microsoft.com/office/drawing/2014/main" id="{A80AAE27-28E9-48AF-A721-5186063986FF}"/>
                </a:ext>
              </a:extLst>
            </p:cNvPr>
            <p:cNvGrpSpPr/>
            <p:nvPr/>
          </p:nvGrpSpPr>
          <p:grpSpPr>
            <a:xfrm>
              <a:off x="4017384" y="2732876"/>
              <a:ext cx="1588411" cy="390999"/>
              <a:chOff x="3129208" y="3074693"/>
              <a:chExt cx="1375223" cy="338521"/>
            </a:xfrm>
          </p:grpSpPr>
          <p:sp>
            <p:nvSpPr>
              <p:cNvPr id="120" name="Hexagon 119">
                <a:extLst>
                  <a:ext uri="{FF2B5EF4-FFF2-40B4-BE49-F238E27FC236}">
                    <a16:creationId xmlns:a16="http://schemas.microsoft.com/office/drawing/2014/main" id="{58B9183D-8A66-4231-8C36-830ECBBCC01C}"/>
                  </a:ext>
                </a:extLst>
              </p:cNvPr>
              <p:cNvSpPr/>
              <p:nvPr/>
            </p:nvSpPr>
            <p:spPr>
              <a:xfrm>
                <a:off x="3129208" y="3074693"/>
                <a:ext cx="392684" cy="338521"/>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21" name="Hexagon 120">
                <a:extLst>
                  <a:ext uri="{FF2B5EF4-FFF2-40B4-BE49-F238E27FC236}">
                    <a16:creationId xmlns:a16="http://schemas.microsoft.com/office/drawing/2014/main" id="{80DE57C7-CF59-4BB6-87CD-F5CF4FC150AC}"/>
                  </a:ext>
                </a:extLst>
              </p:cNvPr>
              <p:cNvSpPr/>
              <p:nvPr/>
            </p:nvSpPr>
            <p:spPr>
              <a:xfrm>
                <a:off x="3620478" y="3074693"/>
                <a:ext cx="392684" cy="338521"/>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22" name="Hexagon 121">
                <a:extLst>
                  <a:ext uri="{FF2B5EF4-FFF2-40B4-BE49-F238E27FC236}">
                    <a16:creationId xmlns:a16="http://schemas.microsoft.com/office/drawing/2014/main" id="{19303E6D-F8DF-4475-9914-53BA59538FC2}"/>
                  </a:ext>
                </a:extLst>
              </p:cNvPr>
              <p:cNvSpPr/>
              <p:nvPr/>
            </p:nvSpPr>
            <p:spPr>
              <a:xfrm>
                <a:off x="4111747" y="3074693"/>
                <a:ext cx="392684" cy="338521"/>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sp>
          <p:nvSpPr>
            <p:cNvPr id="123" name="Double Bracket 122">
              <a:extLst>
                <a:ext uri="{FF2B5EF4-FFF2-40B4-BE49-F238E27FC236}">
                  <a16:creationId xmlns:a16="http://schemas.microsoft.com/office/drawing/2014/main" id="{20716FC5-649E-4104-90B8-76569EAD630A}"/>
                </a:ext>
              </a:extLst>
            </p:cNvPr>
            <p:cNvSpPr/>
            <p:nvPr/>
          </p:nvSpPr>
          <p:spPr>
            <a:xfrm>
              <a:off x="3881131" y="2649199"/>
              <a:ext cx="1896429" cy="547471"/>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11A0DC20-874D-4FF5-9843-F112FB108DA6}"/>
                    </a:ext>
                  </a:extLst>
                </p:cNvPr>
                <p:cNvSpPr txBox="1"/>
                <p:nvPr/>
              </p:nvSpPr>
              <p:spPr>
                <a:xfrm>
                  <a:off x="3259418" y="2707522"/>
                  <a:ext cx="621172" cy="471318"/>
                </a:xfrm>
                <a:prstGeom prst="rect">
                  <a:avLst/>
                </a:prstGeom>
                <a:noFill/>
              </p:spPr>
              <p:txBody>
                <a:bodyPr wrap="square" rtlCol="0">
                  <a:spAutoFit/>
                </a:bodyPr>
                <a:lstStyle/>
                <a:p>
                  <a14:m>
                    <m:oMath xmlns:m="http://schemas.openxmlformats.org/officeDocument/2006/math">
                      <m:r>
                        <a:rPr lang="en-US" sz="2100" i="1" smtClean="0">
                          <a:latin typeface="Cambria Math" panose="02040503050406030204" pitchFamily="18" charset="0"/>
                          <a:ea typeface="Cambria Math" panose="02040503050406030204" pitchFamily="18" charset="0"/>
                        </a:rPr>
                        <m:t>𝜃</m:t>
                      </m:r>
                      <m:r>
                        <a:rPr lang="en-US" sz="2100" b="0" i="0" smtClean="0">
                          <a:latin typeface="Cambria Math" panose="02040503050406030204" pitchFamily="18" charset="0"/>
                          <a:ea typeface="Cambria Math" panose="02040503050406030204" pitchFamily="18" charset="0"/>
                        </a:rPr>
                        <m:t> </m:t>
                      </m:r>
                    </m:oMath>
                  </a14:m>
                  <a:r>
                    <a:rPr lang="en-US" sz="1800" dirty="0"/>
                    <a:t>=</a:t>
                  </a:r>
                </a:p>
              </p:txBody>
            </p:sp>
          </mc:Choice>
          <mc:Fallback xmlns="">
            <p:sp>
              <p:nvSpPr>
                <p:cNvPr id="124" name="TextBox 123">
                  <a:extLst>
                    <a:ext uri="{FF2B5EF4-FFF2-40B4-BE49-F238E27FC236}">
                      <a16:creationId xmlns:a16="http://schemas.microsoft.com/office/drawing/2014/main" id="{11A0DC20-874D-4FF5-9843-F112FB108DA6}"/>
                    </a:ext>
                  </a:extLst>
                </p:cNvPr>
                <p:cNvSpPr txBox="1">
                  <a:spLocks noRot="1" noChangeAspect="1" noMove="1" noResize="1" noEditPoints="1" noAdjustHandles="1" noChangeArrowheads="1" noChangeShapeType="1" noTextEdit="1"/>
                </p:cNvSpPr>
                <p:nvPr/>
              </p:nvSpPr>
              <p:spPr>
                <a:xfrm>
                  <a:off x="3259418" y="2707522"/>
                  <a:ext cx="621172" cy="471318"/>
                </a:xfrm>
                <a:prstGeom prst="rect">
                  <a:avLst/>
                </a:prstGeom>
                <a:blipFill>
                  <a:blip r:embed="rId7"/>
                  <a:stretch>
                    <a:fillRect b="-6494"/>
                  </a:stretch>
                </a:blipFill>
              </p:spPr>
              <p:txBody>
                <a:bodyPr/>
                <a:lstStyle/>
                <a:p>
                  <a:r>
                    <a:rPr lang="en-US">
                      <a:noFill/>
                    </a:rPr>
                    <a:t> </a:t>
                  </a:r>
                </a:p>
              </p:txBody>
            </p:sp>
          </mc:Fallback>
        </mc:AlternateContent>
      </p:grpSp>
    </p:spTree>
    <p:extLst>
      <p:ext uri="{BB962C8B-B14F-4D97-AF65-F5344CB8AC3E}">
        <p14:creationId xmlns:p14="http://schemas.microsoft.com/office/powerpoint/2010/main" val="2391504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B96382-B173-416A-BADF-C0D02F6731D3}"/>
              </a:ext>
            </a:extLst>
          </p:cNvPr>
          <p:cNvSpPr>
            <a:spLocks noGrp="1"/>
          </p:cNvSpPr>
          <p:nvPr>
            <p:ph type="body" idx="1"/>
          </p:nvPr>
        </p:nvSpPr>
        <p:spPr>
          <a:xfrm>
            <a:off x="457200" y="1200151"/>
            <a:ext cx="8229600" cy="773801"/>
          </a:xfrm>
        </p:spPr>
        <p:txBody>
          <a:bodyPr/>
          <a:lstStyle/>
          <a:p>
            <a:pPr>
              <a:buSzPct val="133000"/>
              <a:buFont typeface="Arial" panose="020B0604020202020204" pitchFamily="34" charset="0"/>
              <a:buChar char="•"/>
            </a:pPr>
            <a:r>
              <a:rPr lang="en-US" sz="2000" dirty="0">
                <a:latin typeface="+mn-lt"/>
                <a:cs typeface="Times New Roman" panose="02020603050405020304" pitchFamily="18" charset="0"/>
              </a:rPr>
              <a:t>The reward function R describes the utility awarded to the defender for detecting or missing true positives</a:t>
            </a:r>
          </a:p>
          <a:p>
            <a:pPr marL="25400" indent="0">
              <a:buSzPct val="133000"/>
              <a:buNone/>
            </a:pPr>
            <a:endParaRPr lang="en-US" sz="2000" dirty="0">
              <a:latin typeface="+mn-lt"/>
              <a:cs typeface="Times New Roman" panose="02020603050405020304" pitchFamily="18" charset="0"/>
            </a:endParaRPr>
          </a:p>
          <a:p>
            <a:pPr marL="25400" indent="0">
              <a:buSzPct val="133000"/>
              <a:buNone/>
            </a:pPr>
            <a:endParaRPr lang="en-US" sz="2000" dirty="0">
              <a:latin typeface="+mn-lt"/>
              <a:cs typeface="Times New Roman" panose="02020603050405020304" pitchFamily="18" charset="0"/>
            </a:endParaRPr>
          </a:p>
          <a:p>
            <a:endParaRPr lang="en-US" sz="2000" dirty="0">
              <a:latin typeface="+mn-lt"/>
            </a:endParaRPr>
          </a:p>
        </p:txBody>
      </p:sp>
      <p:sp>
        <p:nvSpPr>
          <p:cNvPr id="6" name="TextBox 5">
            <a:extLst>
              <a:ext uri="{FF2B5EF4-FFF2-40B4-BE49-F238E27FC236}">
                <a16:creationId xmlns:a16="http://schemas.microsoft.com/office/drawing/2014/main" id="{606A24D1-CC26-4D73-A677-73438BD4BA18}"/>
              </a:ext>
            </a:extLst>
          </p:cNvPr>
          <p:cNvSpPr txBox="1"/>
          <p:nvPr/>
        </p:nvSpPr>
        <p:spPr>
          <a:xfrm>
            <a:off x="6067926" y="42718"/>
            <a:ext cx="2872740" cy="830997"/>
          </a:xfrm>
          <a:prstGeom prst="rect">
            <a:avLst/>
          </a:prstGeom>
          <a:noFill/>
        </p:spPr>
        <p:txBody>
          <a:bodyPr wrap="square" rtlCol="0">
            <a:spAutoFit/>
          </a:bodyPr>
          <a:lstStyle/>
          <a:p>
            <a:pPr algn="ctr"/>
            <a:r>
              <a:rPr lang="en-US" sz="2400" b="1" dirty="0">
                <a:solidFill>
                  <a:schemeClr val="bg1"/>
                </a:solidFill>
                <a:latin typeface="+mj-lt"/>
              </a:rPr>
              <a:t>MARKOV GAME</a:t>
            </a:r>
          </a:p>
          <a:p>
            <a:pPr algn="ctr"/>
            <a:r>
              <a:rPr lang="en-US" sz="2400" b="1" dirty="0">
                <a:solidFill>
                  <a:schemeClr val="bg1"/>
                </a:solidFill>
                <a:latin typeface="+mj-lt"/>
              </a:rPr>
              <a:t>MODEL</a:t>
            </a:r>
          </a:p>
        </p:txBody>
      </p:sp>
      <p:sp>
        <p:nvSpPr>
          <p:cNvPr id="7" name="TextBox 6">
            <a:extLst>
              <a:ext uri="{FF2B5EF4-FFF2-40B4-BE49-F238E27FC236}">
                <a16:creationId xmlns:a16="http://schemas.microsoft.com/office/drawing/2014/main" id="{BB0FDFAE-5F70-43BF-B645-9142B8DEB81B}"/>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grpSp>
        <p:nvGrpSpPr>
          <p:cNvPr id="36" name="Group 35">
            <a:extLst>
              <a:ext uri="{FF2B5EF4-FFF2-40B4-BE49-F238E27FC236}">
                <a16:creationId xmlns:a16="http://schemas.microsoft.com/office/drawing/2014/main" id="{863040F5-C984-4176-AA1C-FA7B4F72504C}"/>
              </a:ext>
            </a:extLst>
          </p:cNvPr>
          <p:cNvGrpSpPr/>
          <p:nvPr/>
        </p:nvGrpSpPr>
        <p:grpSpPr>
          <a:xfrm>
            <a:off x="4896617" y="2011574"/>
            <a:ext cx="3510859" cy="2467874"/>
            <a:chOff x="4988071" y="1744545"/>
            <a:chExt cx="3510859" cy="2467874"/>
          </a:xfrm>
        </p:grpSpPr>
        <p:grpSp>
          <p:nvGrpSpPr>
            <p:cNvPr id="24" name="Group 23">
              <a:extLst>
                <a:ext uri="{FF2B5EF4-FFF2-40B4-BE49-F238E27FC236}">
                  <a16:creationId xmlns:a16="http://schemas.microsoft.com/office/drawing/2014/main" id="{043509F0-F031-42A6-B3C9-7E489EC1981F}"/>
                </a:ext>
              </a:extLst>
            </p:cNvPr>
            <p:cNvGrpSpPr/>
            <p:nvPr/>
          </p:nvGrpSpPr>
          <p:grpSpPr>
            <a:xfrm>
              <a:off x="4988071" y="1744545"/>
              <a:ext cx="2922674" cy="1246406"/>
              <a:chOff x="1540269" y="2501195"/>
              <a:chExt cx="3530335" cy="1505550"/>
            </a:xfrm>
          </p:grpSpPr>
          <p:sp>
            <p:nvSpPr>
              <p:cNvPr id="12" name="Hexagon 11">
                <a:extLst>
                  <a:ext uri="{FF2B5EF4-FFF2-40B4-BE49-F238E27FC236}">
                    <a16:creationId xmlns:a16="http://schemas.microsoft.com/office/drawing/2014/main" id="{021B1C2B-4054-485B-9BC2-21039E13C38C}"/>
                  </a:ext>
                </a:extLst>
              </p:cNvPr>
              <p:cNvSpPr/>
              <p:nvPr/>
            </p:nvSpPr>
            <p:spPr>
              <a:xfrm>
                <a:off x="1540269" y="2735905"/>
                <a:ext cx="964167" cy="934684"/>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a:t>
                </a:r>
              </a:p>
            </p:txBody>
          </p:sp>
          <p:sp>
            <p:nvSpPr>
              <p:cNvPr id="13" name="Hexagon 12">
                <a:extLst>
                  <a:ext uri="{FF2B5EF4-FFF2-40B4-BE49-F238E27FC236}">
                    <a16:creationId xmlns:a16="http://schemas.microsoft.com/office/drawing/2014/main" id="{22F63F78-3F6F-42F3-ACF6-BBA6F9CE6B35}"/>
                  </a:ext>
                </a:extLst>
              </p:cNvPr>
              <p:cNvSpPr/>
              <p:nvPr/>
            </p:nvSpPr>
            <p:spPr>
              <a:xfrm>
                <a:off x="2815495" y="2735905"/>
                <a:ext cx="964167" cy="934684"/>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a:t>
                </a:r>
              </a:p>
            </p:txBody>
          </p:sp>
          <p:sp>
            <p:nvSpPr>
              <p:cNvPr id="14" name="Hexagon 13">
                <a:extLst>
                  <a:ext uri="{FF2B5EF4-FFF2-40B4-BE49-F238E27FC236}">
                    <a16:creationId xmlns:a16="http://schemas.microsoft.com/office/drawing/2014/main" id="{039A721D-7875-4087-AA96-38120CC76675}"/>
                  </a:ext>
                </a:extLst>
              </p:cNvPr>
              <p:cNvSpPr/>
              <p:nvPr/>
            </p:nvSpPr>
            <p:spPr>
              <a:xfrm>
                <a:off x="4106451" y="2743547"/>
                <a:ext cx="964153" cy="934684"/>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t>
                </a:r>
              </a:p>
            </p:txBody>
          </p:sp>
          <p:pic>
            <p:nvPicPr>
              <p:cNvPr id="15" name="Graphic 14" descr="User">
                <a:extLst>
                  <a:ext uri="{FF2B5EF4-FFF2-40B4-BE49-F238E27FC236}">
                    <a16:creationId xmlns:a16="http://schemas.microsoft.com/office/drawing/2014/main" id="{A27C5008-2218-461E-BEE3-A2BFC2528A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79130" y="3171039"/>
                <a:ext cx="845463" cy="835706"/>
              </a:xfrm>
              <a:prstGeom prst="rect">
                <a:avLst/>
              </a:prstGeom>
            </p:spPr>
          </p:pic>
          <p:pic>
            <p:nvPicPr>
              <p:cNvPr id="16" name="Graphic 15" descr="User">
                <a:extLst>
                  <a:ext uri="{FF2B5EF4-FFF2-40B4-BE49-F238E27FC236}">
                    <a16:creationId xmlns:a16="http://schemas.microsoft.com/office/drawing/2014/main" id="{C4C0F977-B90C-486C-B434-5A9C916593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87664" y="3171039"/>
                <a:ext cx="845463" cy="835706"/>
              </a:xfrm>
              <a:prstGeom prst="rect">
                <a:avLst/>
              </a:prstGeom>
            </p:spPr>
          </p:pic>
          <p:sp>
            <p:nvSpPr>
              <p:cNvPr id="20" name="Explosion: 8 Points 19">
                <a:extLst>
                  <a:ext uri="{FF2B5EF4-FFF2-40B4-BE49-F238E27FC236}">
                    <a16:creationId xmlns:a16="http://schemas.microsoft.com/office/drawing/2014/main" id="{34C439DD-BD94-4D0F-8983-137977201B2D}"/>
                  </a:ext>
                </a:extLst>
              </p:cNvPr>
              <p:cNvSpPr/>
              <p:nvPr/>
            </p:nvSpPr>
            <p:spPr>
              <a:xfrm>
                <a:off x="1540269" y="2518110"/>
                <a:ext cx="549434" cy="495316"/>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Explosion: 8 Points 20">
                <a:extLst>
                  <a:ext uri="{FF2B5EF4-FFF2-40B4-BE49-F238E27FC236}">
                    <a16:creationId xmlns:a16="http://schemas.microsoft.com/office/drawing/2014/main" id="{099F1669-CD8E-4462-8AAF-016B147F02E6}"/>
                  </a:ext>
                </a:extLst>
              </p:cNvPr>
              <p:cNvSpPr/>
              <p:nvPr/>
            </p:nvSpPr>
            <p:spPr>
              <a:xfrm>
                <a:off x="4060252" y="2501195"/>
                <a:ext cx="549434" cy="495316"/>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3" name="Arrow: Right 22">
              <a:extLst>
                <a:ext uri="{FF2B5EF4-FFF2-40B4-BE49-F238E27FC236}">
                  <a16:creationId xmlns:a16="http://schemas.microsoft.com/office/drawing/2014/main" id="{D6915867-8346-4D83-99B1-20918367228C}"/>
                </a:ext>
              </a:extLst>
            </p:cNvPr>
            <p:cNvSpPr/>
            <p:nvPr/>
          </p:nvSpPr>
          <p:spPr>
            <a:xfrm rot="5400000">
              <a:off x="5258246" y="3526080"/>
              <a:ext cx="369374" cy="24135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522A051-0A0A-46C4-82FD-13219E07EF31}"/>
                </a:ext>
              </a:extLst>
            </p:cNvPr>
            <p:cNvSpPr/>
            <p:nvPr/>
          </p:nvSpPr>
          <p:spPr>
            <a:xfrm>
              <a:off x="5016850" y="2925704"/>
              <a:ext cx="939681" cy="523220"/>
            </a:xfrm>
            <a:prstGeom prst="rect">
              <a:avLst/>
            </a:prstGeom>
          </p:spPr>
          <p:txBody>
            <a:bodyPr wrap="none">
              <a:spAutoFit/>
            </a:bodyPr>
            <a:lstStyle/>
            <a:p>
              <a:pPr algn="ctr"/>
              <a:r>
                <a:rPr lang="en-US" b="1" dirty="0"/>
                <a:t>Attack </a:t>
              </a:r>
              <a:br>
                <a:rPr lang="en-US" b="1" dirty="0"/>
              </a:br>
              <a:r>
                <a:rPr lang="en-US" b="1" dirty="0"/>
                <a:t>Detected</a:t>
              </a:r>
            </a:p>
          </p:txBody>
        </p:sp>
        <p:sp>
          <p:nvSpPr>
            <p:cNvPr id="26" name="Rectangle 25">
              <a:extLst>
                <a:ext uri="{FF2B5EF4-FFF2-40B4-BE49-F238E27FC236}">
                  <a16:creationId xmlns:a16="http://schemas.microsoft.com/office/drawing/2014/main" id="{D71AE77F-BFF6-4B4F-8B8B-5961026B1ABE}"/>
                </a:ext>
              </a:extLst>
            </p:cNvPr>
            <p:cNvSpPr/>
            <p:nvPr/>
          </p:nvSpPr>
          <p:spPr>
            <a:xfrm>
              <a:off x="6089190" y="2925704"/>
              <a:ext cx="870751" cy="523220"/>
            </a:xfrm>
            <a:prstGeom prst="rect">
              <a:avLst/>
            </a:prstGeom>
          </p:spPr>
          <p:txBody>
            <a:bodyPr wrap="none">
              <a:spAutoFit/>
            </a:bodyPr>
            <a:lstStyle/>
            <a:p>
              <a:pPr algn="ctr"/>
              <a:r>
                <a:rPr lang="en-US" b="1" dirty="0"/>
                <a:t>False</a:t>
              </a:r>
            </a:p>
            <a:p>
              <a:pPr algn="ctr"/>
              <a:r>
                <a:rPr lang="en-US" b="1" dirty="0"/>
                <a:t>Positive</a:t>
              </a:r>
            </a:p>
          </p:txBody>
        </p:sp>
        <p:sp>
          <p:nvSpPr>
            <p:cNvPr id="27" name="Rectangle 26">
              <a:extLst>
                <a:ext uri="{FF2B5EF4-FFF2-40B4-BE49-F238E27FC236}">
                  <a16:creationId xmlns:a16="http://schemas.microsoft.com/office/drawing/2014/main" id="{C8DC659E-7784-4705-BF46-D0A489CE9D99}"/>
                </a:ext>
              </a:extLst>
            </p:cNvPr>
            <p:cNvSpPr/>
            <p:nvPr/>
          </p:nvSpPr>
          <p:spPr>
            <a:xfrm>
              <a:off x="6998038" y="2925704"/>
              <a:ext cx="1157689" cy="523220"/>
            </a:xfrm>
            <a:prstGeom prst="rect">
              <a:avLst/>
            </a:prstGeom>
          </p:spPr>
          <p:txBody>
            <a:bodyPr wrap="none">
              <a:spAutoFit/>
            </a:bodyPr>
            <a:lstStyle/>
            <a:p>
              <a:pPr algn="ctr"/>
              <a:r>
                <a:rPr lang="en-US" b="1" dirty="0"/>
                <a:t>Attack </a:t>
              </a:r>
              <a:br>
                <a:rPr lang="en-US" b="1" dirty="0"/>
              </a:br>
              <a:r>
                <a:rPr lang="en-US" b="1" dirty="0"/>
                <a:t>Undetected</a:t>
              </a:r>
            </a:p>
          </p:txBody>
        </p:sp>
        <p:sp>
          <p:nvSpPr>
            <p:cNvPr id="28" name="Arrow: Right 27">
              <a:extLst>
                <a:ext uri="{FF2B5EF4-FFF2-40B4-BE49-F238E27FC236}">
                  <a16:creationId xmlns:a16="http://schemas.microsoft.com/office/drawing/2014/main" id="{3F1EC3B7-529D-4140-8F51-1094BBB83D70}"/>
                </a:ext>
              </a:extLst>
            </p:cNvPr>
            <p:cNvSpPr/>
            <p:nvPr/>
          </p:nvSpPr>
          <p:spPr>
            <a:xfrm rot="5400000">
              <a:off x="6313724" y="3526080"/>
              <a:ext cx="369374" cy="24135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rrow: Right 28">
              <a:extLst>
                <a:ext uri="{FF2B5EF4-FFF2-40B4-BE49-F238E27FC236}">
                  <a16:creationId xmlns:a16="http://schemas.microsoft.com/office/drawing/2014/main" id="{63C1B3F7-5AE3-4CB2-81A9-8C28E9551F51}"/>
                </a:ext>
              </a:extLst>
            </p:cNvPr>
            <p:cNvSpPr/>
            <p:nvPr/>
          </p:nvSpPr>
          <p:spPr>
            <a:xfrm rot="5400000">
              <a:off x="7361673" y="3526080"/>
              <a:ext cx="369374" cy="24135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8B05D4E-422B-4585-BB8D-456A68E95FBB}"/>
                </a:ext>
              </a:extLst>
            </p:cNvPr>
            <p:cNvSpPr/>
            <p:nvPr/>
          </p:nvSpPr>
          <p:spPr>
            <a:xfrm>
              <a:off x="5216499" y="3895680"/>
              <a:ext cx="482824" cy="307777"/>
            </a:xfrm>
            <a:prstGeom prst="rect">
              <a:avLst/>
            </a:prstGeom>
          </p:spPr>
          <p:txBody>
            <a:bodyPr wrap="none">
              <a:spAutoFit/>
            </a:bodyPr>
            <a:lstStyle/>
            <a:p>
              <a:pPr algn="ctr"/>
              <a:r>
                <a:rPr lang="en-US" b="1" dirty="0"/>
                <a:t>100</a:t>
              </a:r>
            </a:p>
          </p:txBody>
        </p:sp>
        <p:sp>
          <p:nvSpPr>
            <p:cNvPr id="31" name="Rectangle 30">
              <a:extLst>
                <a:ext uri="{FF2B5EF4-FFF2-40B4-BE49-F238E27FC236}">
                  <a16:creationId xmlns:a16="http://schemas.microsoft.com/office/drawing/2014/main" id="{713A2C16-0DF3-492D-9FB8-B98EE06474D5}"/>
                </a:ext>
              </a:extLst>
            </p:cNvPr>
            <p:cNvSpPr/>
            <p:nvPr/>
          </p:nvSpPr>
          <p:spPr>
            <a:xfrm>
              <a:off x="7307787" y="3895680"/>
              <a:ext cx="442750" cy="307777"/>
            </a:xfrm>
            <a:prstGeom prst="rect">
              <a:avLst/>
            </a:prstGeom>
          </p:spPr>
          <p:txBody>
            <a:bodyPr wrap="none">
              <a:spAutoFit/>
            </a:bodyPr>
            <a:lstStyle/>
            <a:p>
              <a:pPr algn="ctr"/>
              <a:r>
                <a:rPr lang="en-US" b="1" dirty="0"/>
                <a:t>-20</a:t>
              </a:r>
            </a:p>
          </p:txBody>
        </p:sp>
        <p:sp>
          <p:nvSpPr>
            <p:cNvPr id="32" name="Rectangle 31">
              <a:extLst>
                <a:ext uri="{FF2B5EF4-FFF2-40B4-BE49-F238E27FC236}">
                  <a16:creationId xmlns:a16="http://schemas.microsoft.com/office/drawing/2014/main" id="{6D482270-DA2A-4479-AC1A-FD3C21AF2B56}"/>
                </a:ext>
              </a:extLst>
            </p:cNvPr>
            <p:cNvSpPr/>
            <p:nvPr/>
          </p:nvSpPr>
          <p:spPr>
            <a:xfrm>
              <a:off x="6356385" y="3895680"/>
              <a:ext cx="284052" cy="307777"/>
            </a:xfrm>
            <a:prstGeom prst="rect">
              <a:avLst/>
            </a:prstGeom>
          </p:spPr>
          <p:txBody>
            <a:bodyPr wrap="none">
              <a:spAutoFit/>
            </a:bodyPr>
            <a:lstStyle/>
            <a:p>
              <a:pPr algn="ctr"/>
              <a:r>
                <a:rPr lang="en-US" b="1" dirty="0"/>
                <a:t>0</a:t>
              </a:r>
            </a:p>
          </p:txBody>
        </p:sp>
        <p:sp>
          <p:nvSpPr>
            <p:cNvPr id="33" name="Rectangle 32">
              <a:extLst>
                <a:ext uri="{FF2B5EF4-FFF2-40B4-BE49-F238E27FC236}">
                  <a16:creationId xmlns:a16="http://schemas.microsoft.com/office/drawing/2014/main" id="{CED87E25-4B92-476B-8B24-B9476CD40800}"/>
                </a:ext>
              </a:extLst>
            </p:cNvPr>
            <p:cNvSpPr/>
            <p:nvPr/>
          </p:nvSpPr>
          <p:spPr>
            <a:xfrm>
              <a:off x="5812100" y="3895680"/>
              <a:ext cx="288862" cy="307777"/>
            </a:xfrm>
            <a:prstGeom prst="rect">
              <a:avLst/>
            </a:prstGeom>
          </p:spPr>
          <p:txBody>
            <a:bodyPr wrap="none">
              <a:spAutoFit/>
            </a:bodyPr>
            <a:lstStyle/>
            <a:p>
              <a:pPr algn="ctr"/>
              <a:r>
                <a:rPr lang="en-US" b="1" dirty="0"/>
                <a:t>+</a:t>
              </a:r>
            </a:p>
          </p:txBody>
        </p:sp>
        <p:sp>
          <p:nvSpPr>
            <p:cNvPr id="34" name="Rectangle 33">
              <a:extLst>
                <a:ext uri="{FF2B5EF4-FFF2-40B4-BE49-F238E27FC236}">
                  <a16:creationId xmlns:a16="http://schemas.microsoft.com/office/drawing/2014/main" id="{13CF127B-7B84-4FB9-BB2E-45DB52CA11CF}"/>
                </a:ext>
              </a:extLst>
            </p:cNvPr>
            <p:cNvSpPr/>
            <p:nvPr/>
          </p:nvSpPr>
          <p:spPr>
            <a:xfrm>
              <a:off x="6854121" y="3895680"/>
              <a:ext cx="288862" cy="307777"/>
            </a:xfrm>
            <a:prstGeom prst="rect">
              <a:avLst/>
            </a:prstGeom>
          </p:spPr>
          <p:txBody>
            <a:bodyPr wrap="none">
              <a:spAutoFit/>
            </a:bodyPr>
            <a:lstStyle/>
            <a:p>
              <a:pPr algn="ctr"/>
              <a:r>
                <a:rPr lang="en-US" b="1" dirty="0"/>
                <a:t>+</a:t>
              </a:r>
            </a:p>
          </p:txBody>
        </p:sp>
        <p:sp>
          <p:nvSpPr>
            <p:cNvPr id="35" name="Rectangle 34">
              <a:extLst>
                <a:ext uri="{FF2B5EF4-FFF2-40B4-BE49-F238E27FC236}">
                  <a16:creationId xmlns:a16="http://schemas.microsoft.com/office/drawing/2014/main" id="{5BF9A190-64E3-4340-A701-046122F5F6E1}"/>
                </a:ext>
              </a:extLst>
            </p:cNvPr>
            <p:cNvSpPr/>
            <p:nvPr/>
          </p:nvSpPr>
          <p:spPr>
            <a:xfrm>
              <a:off x="7812524" y="3904642"/>
              <a:ext cx="686406" cy="307777"/>
            </a:xfrm>
            <a:prstGeom prst="rect">
              <a:avLst/>
            </a:prstGeom>
          </p:spPr>
          <p:txBody>
            <a:bodyPr wrap="none">
              <a:spAutoFit/>
            </a:bodyPr>
            <a:lstStyle/>
            <a:p>
              <a:pPr algn="ctr"/>
              <a:r>
                <a:rPr lang="en-US" b="1" dirty="0"/>
                <a:t>=    80</a:t>
              </a:r>
            </a:p>
          </p:txBody>
        </p:sp>
      </p:grpSp>
      <p:graphicFrame>
        <p:nvGraphicFramePr>
          <p:cNvPr id="38" name="Table 37">
            <a:extLst>
              <a:ext uri="{FF2B5EF4-FFF2-40B4-BE49-F238E27FC236}">
                <a16:creationId xmlns:a16="http://schemas.microsoft.com/office/drawing/2014/main" id="{459AA09A-E068-4169-B612-9C042FBECC1C}"/>
              </a:ext>
            </a:extLst>
          </p:cNvPr>
          <p:cNvGraphicFramePr>
            <a:graphicFrameLocks noGrp="1"/>
          </p:cNvGraphicFramePr>
          <p:nvPr>
            <p:extLst>
              <p:ext uri="{D42A27DB-BD31-4B8C-83A1-F6EECF244321}">
                <p14:modId xmlns:p14="http://schemas.microsoft.com/office/powerpoint/2010/main" val="604609923"/>
              </p:ext>
            </p:extLst>
          </p:nvPr>
        </p:nvGraphicFramePr>
        <p:xfrm>
          <a:off x="872236" y="2430171"/>
          <a:ext cx="3284432" cy="1630680"/>
        </p:xfrm>
        <a:graphic>
          <a:graphicData uri="http://schemas.openxmlformats.org/drawingml/2006/table">
            <a:tbl>
              <a:tblPr firstRow="1" bandRow="1">
                <a:tableStyleId>{21E4AEA4-8DFA-4A89-87EB-49C32662AFE0}</a:tableStyleId>
              </a:tblPr>
              <a:tblGrid>
                <a:gridCol w="1142267">
                  <a:extLst>
                    <a:ext uri="{9D8B030D-6E8A-4147-A177-3AD203B41FA5}">
                      <a16:colId xmlns:a16="http://schemas.microsoft.com/office/drawing/2014/main" val="4081918738"/>
                    </a:ext>
                  </a:extLst>
                </a:gridCol>
                <a:gridCol w="992656">
                  <a:extLst>
                    <a:ext uri="{9D8B030D-6E8A-4147-A177-3AD203B41FA5}">
                      <a16:colId xmlns:a16="http://schemas.microsoft.com/office/drawing/2014/main" val="1802911224"/>
                    </a:ext>
                  </a:extLst>
                </a:gridCol>
                <a:gridCol w="1149509">
                  <a:extLst>
                    <a:ext uri="{9D8B030D-6E8A-4147-A177-3AD203B41FA5}">
                      <a16:colId xmlns:a16="http://schemas.microsoft.com/office/drawing/2014/main" val="261076071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Alert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 Type</a:t>
                      </a:r>
                    </a:p>
                  </a:txBody>
                  <a:tcPr anchor="ctr">
                    <a:solidFill>
                      <a:srgbClr val="C72027"/>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Detection Reward </a:t>
                      </a:r>
                    </a:p>
                  </a:txBody>
                  <a:tcPr anchor="ctr">
                    <a:solidFill>
                      <a:srgbClr val="C72027"/>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Undetected Penalty</a:t>
                      </a:r>
                    </a:p>
                  </a:txBody>
                  <a:tcPr anchor="ctr">
                    <a:solidFill>
                      <a:srgbClr val="C72027"/>
                    </a:solidFill>
                  </a:tcPr>
                </a:tc>
                <a:extLst>
                  <a:ext uri="{0D108BD9-81ED-4DB2-BD59-A6C34878D82A}">
                    <a16:rowId xmlns:a16="http://schemas.microsoft.com/office/drawing/2014/main" val="2829966503"/>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High (H)</a:t>
                      </a:r>
                    </a:p>
                  </a:txBody>
                  <a:tcPr anchor="ctr"/>
                </a:tc>
                <a:tc>
                  <a:txBody>
                    <a:bodyPr/>
                    <a:lstStyle/>
                    <a:p>
                      <a:pPr algn="ctr"/>
                      <a:r>
                        <a:rPr lang="en-US" dirty="0"/>
                        <a:t>100</a:t>
                      </a:r>
                    </a:p>
                  </a:txBody>
                  <a:tcPr anchor="ctr"/>
                </a:tc>
                <a:tc>
                  <a:txBody>
                    <a:bodyPr/>
                    <a:lstStyle/>
                    <a:p>
                      <a:pPr algn="ctr"/>
                      <a:r>
                        <a:rPr lang="en-US" dirty="0"/>
                        <a:t>-100</a:t>
                      </a:r>
                    </a:p>
                  </a:txBody>
                  <a:tcPr anchor="ctr"/>
                </a:tc>
                <a:extLst>
                  <a:ext uri="{0D108BD9-81ED-4DB2-BD59-A6C34878D82A}">
                    <a16:rowId xmlns:a16="http://schemas.microsoft.com/office/drawing/2014/main" val="2800908126"/>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Medium (M)</a:t>
                      </a:r>
                    </a:p>
                  </a:txBody>
                  <a:tcPr anchor="ctr"/>
                </a:tc>
                <a:tc>
                  <a:txBody>
                    <a:bodyPr/>
                    <a:lstStyle/>
                    <a:p>
                      <a:pPr algn="ctr"/>
                      <a:r>
                        <a:rPr lang="en-US" dirty="0"/>
                        <a:t>20</a:t>
                      </a:r>
                    </a:p>
                  </a:txBody>
                  <a:tcPr anchor="ctr"/>
                </a:tc>
                <a:tc>
                  <a:txBody>
                    <a:bodyPr/>
                    <a:lstStyle/>
                    <a:p>
                      <a:pPr algn="ctr"/>
                      <a:r>
                        <a:rPr lang="en-US" dirty="0"/>
                        <a:t>-20</a:t>
                      </a:r>
                    </a:p>
                  </a:txBody>
                  <a:tcPr anchor="ctr"/>
                </a:tc>
                <a:extLst>
                  <a:ext uri="{0D108BD9-81ED-4DB2-BD59-A6C34878D82A}">
                    <a16:rowId xmlns:a16="http://schemas.microsoft.com/office/drawing/2014/main" val="4144520254"/>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Low (L)</a:t>
                      </a:r>
                    </a:p>
                  </a:txBody>
                  <a:tcPr anchor="ctr"/>
                </a:tc>
                <a:tc>
                  <a:txBody>
                    <a:bodyPr/>
                    <a:lstStyle/>
                    <a:p>
                      <a:pPr algn="ctr"/>
                      <a:r>
                        <a:rPr lang="en-US" dirty="0"/>
                        <a:t>5</a:t>
                      </a:r>
                    </a:p>
                  </a:txBody>
                  <a:tcPr anchor="ctr"/>
                </a:tc>
                <a:tc>
                  <a:txBody>
                    <a:bodyPr/>
                    <a:lstStyle/>
                    <a:p>
                      <a:pPr algn="ctr"/>
                      <a:r>
                        <a:rPr lang="en-US" dirty="0"/>
                        <a:t>-5</a:t>
                      </a:r>
                    </a:p>
                  </a:txBody>
                  <a:tcPr anchor="ctr"/>
                </a:tc>
                <a:extLst>
                  <a:ext uri="{0D108BD9-81ED-4DB2-BD59-A6C34878D82A}">
                    <a16:rowId xmlns:a16="http://schemas.microsoft.com/office/drawing/2014/main" val="2372619924"/>
                  </a:ext>
                </a:extLst>
              </a:tr>
            </a:tbl>
          </a:graphicData>
        </a:graphic>
      </p:graphicFrame>
    </p:spTree>
    <p:extLst>
      <p:ext uri="{BB962C8B-B14F-4D97-AF65-F5344CB8AC3E}">
        <p14:creationId xmlns:p14="http://schemas.microsoft.com/office/powerpoint/2010/main" val="1724057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DF8C6DC-4340-49CE-BFB1-5A826D516CF4}"/>
                  </a:ext>
                </a:extLst>
              </p:cNvPr>
              <p:cNvSpPr>
                <a:spLocks noGrp="1"/>
              </p:cNvSpPr>
              <p:nvPr>
                <p:ph type="body" idx="1"/>
              </p:nvPr>
            </p:nvSpPr>
            <p:spPr>
              <a:xfrm>
                <a:off x="457200" y="1225318"/>
                <a:ext cx="8229600" cy="3394472"/>
              </a:xfrm>
            </p:spPr>
            <p:txBody>
              <a:bodyPr/>
              <a:lstStyle/>
              <a:p>
                <a:pPr>
                  <a:buSzPct val="133000"/>
                  <a:buFont typeface="Arial" panose="020B0604020202020204" pitchFamily="34" charset="0"/>
                  <a:buChar char="•"/>
                </a:pPr>
                <a:r>
                  <a:rPr lang="en-US" sz="2000" dirty="0">
                    <a:latin typeface="+mn-lt"/>
                    <a:cs typeface="Times New Roman" panose="02020603050405020304" pitchFamily="18" charset="0"/>
                  </a:rPr>
                  <a:t>Alert distribution </a:t>
                </a:r>
                <a:r>
                  <a:rPr lang="el-GR" sz="2000" dirty="0">
                    <a:latin typeface="Times New Roman" panose="02020603050405020304" pitchFamily="18" charset="0"/>
                    <a:cs typeface="Times New Roman" panose="02020603050405020304" pitchFamily="18" charset="0"/>
                  </a:rPr>
                  <a:t>Θ</a:t>
                </a:r>
                <a:r>
                  <a:rPr lang="en-US" sz="2000" dirty="0">
                    <a:latin typeface="+mn-lt"/>
                    <a:cs typeface="Times New Roman" panose="02020603050405020304" pitchFamily="18" charset="0"/>
                  </a:rPr>
                  <a:t> is the set of possible alert arrival batches</a:t>
                </a:r>
              </a:p>
              <a:p>
                <a:pPr lvl="1">
                  <a:buSzPct val="133000"/>
                  <a:buFont typeface="Arial" panose="020B0604020202020204" pitchFamily="34" charset="0"/>
                  <a:buChar char="•"/>
                </a:pPr>
                <a:r>
                  <a:rPr lang="en-US" sz="1800" dirty="0">
                    <a:latin typeface="+mn-lt"/>
                    <a:cs typeface="Times New Roman" panose="02020603050405020304" pitchFamily="18" charset="0"/>
                  </a:rPr>
                  <a:t>Each arrival batch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i="1">
                            <a:latin typeface="Cambria Math" panose="02040503050406030204" pitchFamily="18" charset="0"/>
                            <a:ea typeface="Cambria Math" panose="02040503050406030204" pitchFamily="18" charset="0"/>
                          </a:rPr>
                          <m:t>𝑖</m:t>
                        </m:r>
                      </m:sub>
                    </m:sSub>
                  </m:oMath>
                </a14:m>
                <a:r>
                  <a:rPr lang="en-US" sz="1800" dirty="0">
                    <a:latin typeface="Cambria Math" panose="02040503050406030204" pitchFamily="18" charset="0"/>
                    <a:ea typeface="Cambria Math" panose="02040503050406030204" pitchFamily="18" charset="0"/>
                    <a:cs typeface="Times New Roman" panose="02020603050405020304" pitchFamily="18" charset="0"/>
                  </a:rPr>
                  <a:t> </a:t>
                </a:r>
                <a:r>
                  <a:rPr lang="en-US" sz="1800" dirty="0">
                    <a:latin typeface="+mn-lt"/>
                    <a:cs typeface="Times New Roman" panose="02020603050405020304" pitchFamily="18" charset="0"/>
                  </a:rPr>
                  <a:t>has some probability of arriving in a state</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a:p>
                <a:pPr lvl="1">
                  <a:buSzPct val="1330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lvl="1">
                  <a:buSzPct val="1330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lvl="1">
                  <a:buSzPct val="1330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lvl="1">
                  <a:buSzPct val="1330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lvl="1">
                  <a:buSzPct val="1330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a:buSzPct val="133000"/>
                </a:pPr>
                <a:r>
                  <a:rPr lang="en-US" sz="2000" dirty="0">
                    <a:latin typeface="+mn-lt"/>
                  </a:rPr>
                  <a:t>Once actions are taken a new alert arrival batch </a:t>
                </a:r>
                <a14:m>
                  <m:oMath xmlns:m="http://schemas.openxmlformats.org/officeDocument/2006/math">
                    <m:r>
                      <a:rPr lang="en-US" sz="2000" i="1">
                        <a:latin typeface="Cambria Math" panose="02040503050406030204" pitchFamily="18" charset="0"/>
                        <a:ea typeface="Cambria Math" panose="02040503050406030204" pitchFamily="18" charset="0"/>
                      </a:rPr>
                      <m:t>𝜃</m:t>
                    </m:r>
                    <m:r>
                      <a:rPr lang="en-US" sz="2000" i="1">
                        <a:latin typeface="Cambria Math" panose="02040503050406030204" pitchFamily="18" charset="0"/>
                        <a:ea typeface="Cambria Math" panose="02040503050406030204" pitchFamily="18" charset="0"/>
                      </a:rPr>
                      <m:t> </m:t>
                    </m:r>
                  </m:oMath>
                </a14:m>
                <a:r>
                  <a:rPr lang="en-US" sz="2000" dirty="0">
                    <a:latin typeface="+mn-lt"/>
                  </a:rPr>
                  <a:t>is sampled from </a:t>
                </a:r>
                <a14:m>
                  <m:oMath xmlns:m="http://schemas.openxmlformats.org/officeDocument/2006/math">
                    <m:r>
                      <m:rPr>
                        <m:nor/>
                      </m:rPr>
                      <a:rPr lang="el-GR" sz="2000" dirty="0">
                        <a:latin typeface="Times New Roman" panose="02020603050405020304" pitchFamily="18" charset="0"/>
                        <a:ea typeface="Cambria Math" panose="02040503050406030204" pitchFamily="18" charset="0"/>
                        <a:cs typeface="Times New Roman" panose="02020603050405020304" pitchFamily="18" charset="0"/>
                      </a:rPr>
                      <m:t>Θ</m:t>
                    </m:r>
                  </m:oMath>
                </a14:m>
                <a:r>
                  <a:rPr lang="en-US" sz="2000" dirty="0">
                    <a:latin typeface="Times New Roman" panose="02020603050405020304" pitchFamily="18" charset="0"/>
                    <a:cs typeface="Times New Roman" panose="02020603050405020304" pitchFamily="18" charset="0"/>
                  </a:rPr>
                  <a:t> </a:t>
                </a:r>
                <a:r>
                  <a:rPr lang="en-US" sz="2000" dirty="0">
                    <a:latin typeface="+mn-lt"/>
                    <a:cs typeface="Times New Roman" panose="02020603050405020304" pitchFamily="18" charset="0"/>
                  </a:rPr>
                  <a:t>and we transition to a new state</a:t>
                </a:r>
              </a:p>
            </p:txBody>
          </p:sp>
        </mc:Choice>
        <mc:Fallback xmlns="">
          <p:sp>
            <p:nvSpPr>
              <p:cNvPr id="3" name="Text Placeholder 2">
                <a:extLst>
                  <a:ext uri="{FF2B5EF4-FFF2-40B4-BE49-F238E27FC236}">
                    <a16:creationId xmlns:a16="http://schemas.microsoft.com/office/drawing/2014/main" id="{EDF8C6DC-4340-49CE-BFB1-5A826D516CF4}"/>
                  </a:ext>
                </a:extLst>
              </p:cNvPr>
              <p:cNvSpPr>
                <a:spLocks noGrp="1" noRot="1" noChangeAspect="1" noMove="1" noResize="1" noEditPoints="1" noAdjustHandles="1" noChangeArrowheads="1" noChangeShapeType="1" noTextEdit="1"/>
              </p:cNvSpPr>
              <p:nvPr>
                <p:ph type="body" idx="1"/>
              </p:nvPr>
            </p:nvSpPr>
            <p:spPr>
              <a:xfrm>
                <a:off x="457200" y="1225318"/>
                <a:ext cx="8229600" cy="3394472"/>
              </a:xfrm>
              <a:blipFill>
                <a:blip r:embed="rId3"/>
                <a:stretch>
                  <a:fillRect l="-963" t="-898" b="-736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B4188D0A-DF89-4610-8FF8-D352FE7D6A7D}"/>
              </a:ext>
            </a:extLst>
          </p:cNvPr>
          <p:cNvSpPr txBox="1"/>
          <p:nvPr/>
        </p:nvSpPr>
        <p:spPr>
          <a:xfrm>
            <a:off x="6067926" y="42718"/>
            <a:ext cx="2872740" cy="830997"/>
          </a:xfrm>
          <a:prstGeom prst="rect">
            <a:avLst/>
          </a:prstGeom>
          <a:noFill/>
        </p:spPr>
        <p:txBody>
          <a:bodyPr wrap="square" rtlCol="0">
            <a:spAutoFit/>
          </a:bodyPr>
          <a:lstStyle/>
          <a:p>
            <a:pPr algn="ctr"/>
            <a:r>
              <a:rPr lang="en-US" sz="2400" b="1" dirty="0">
                <a:solidFill>
                  <a:schemeClr val="bg1"/>
                </a:solidFill>
                <a:latin typeface="+mj-lt"/>
              </a:rPr>
              <a:t>MARKOV GAME</a:t>
            </a:r>
          </a:p>
          <a:p>
            <a:pPr algn="ctr"/>
            <a:r>
              <a:rPr lang="en-US" sz="2400" b="1" dirty="0">
                <a:solidFill>
                  <a:schemeClr val="bg1"/>
                </a:solidFill>
                <a:latin typeface="+mj-lt"/>
              </a:rPr>
              <a:t>MODEL</a:t>
            </a:r>
          </a:p>
        </p:txBody>
      </p:sp>
      <p:sp>
        <p:nvSpPr>
          <p:cNvPr id="5" name="TextBox 4">
            <a:extLst>
              <a:ext uri="{FF2B5EF4-FFF2-40B4-BE49-F238E27FC236}">
                <a16:creationId xmlns:a16="http://schemas.microsoft.com/office/drawing/2014/main" id="{470B3F20-26A0-41F8-9935-48E1D0C8FE48}"/>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grpSp>
        <p:nvGrpSpPr>
          <p:cNvPr id="33" name="Group 32">
            <a:extLst>
              <a:ext uri="{FF2B5EF4-FFF2-40B4-BE49-F238E27FC236}">
                <a16:creationId xmlns:a16="http://schemas.microsoft.com/office/drawing/2014/main" id="{057BC52B-0057-4BAE-A157-300B0732BBF8}"/>
              </a:ext>
            </a:extLst>
          </p:cNvPr>
          <p:cNvGrpSpPr/>
          <p:nvPr/>
        </p:nvGrpSpPr>
        <p:grpSpPr>
          <a:xfrm>
            <a:off x="1010873" y="2152840"/>
            <a:ext cx="3436603" cy="1706619"/>
            <a:chOff x="19661" y="2211563"/>
            <a:chExt cx="3436603" cy="1706619"/>
          </a:xfrm>
        </p:grpSpPr>
        <p:grpSp>
          <p:nvGrpSpPr>
            <p:cNvPr id="31" name="Group 30">
              <a:extLst>
                <a:ext uri="{FF2B5EF4-FFF2-40B4-BE49-F238E27FC236}">
                  <a16:creationId xmlns:a16="http://schemas.microsoft.com/office/drawing/2014/main" id="{D4315394-ADFF-4428-8A1B-F65E632AE41A}"/>
                </a:ext>
              </a:extLst>
            </p:cNvPr>
            <p:cNvGrpSpPr/>
            <p:nvPr/>
          </p:nvGrpSpPr>
          <p:grpSpPr>
            <a:xfrm>
              <a:off x="1028047" y="2211563"/>
              <a:ext cx="2428217" cy="1706619"/>
              <a:chOff x="776377" y="2001315"/>
              <a:chExt cx="2428217" cy="1706619"/>
            </a:xfrm>
          </p:grpSpPr>
          <p:sp>
            <p:nvSpPr>
              <p:cNvPr id="24" name="Double Bracket 23">
                <a:extLst>
                  <a:ext uri="{FF2B5EF4-FFF2-40B4-BE49-F238E27FC236}">
                    <a16:creationId xmlns:a16="http://schemas.microsoft.com/office/drawing/2014/main" id="{3249873B-CB3E-4FA2-9EFF-DFDA08AD9665}"/>
                  </a:ext>
                </a:extLst>
              </p:cNvPr>
              <p:cNvSpPr/>
              <p:nvPr/>
            </p:nvSpPr>
            <p:spPr>
              <a:xfrm>
                <a:off x="776377" y="2001315"/>
                <a:ext cx="2428217" cy="1706619"/>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0" name="Group 29">
                <a:extLst>
                  <a:ext uri="{FF2B5EF4-FFF2-40B4-BE49-F238E27FC236}">
                    <a16:creationId xmlns:a16="http://schemas.microsoft.com/office/drawing/2014/main" id="{11540B1B-0164-4EAF-876E-5E75BDBEF1C6}"/>
                  </a:ext>
                </a:extLst>
              </p:cNvPr>
              <p:cNvGrpSpPr/>
              <p:nvPr/>
            </p:nvGrpSpPr>
            <p:grpSpPr>
              <a:xfrm>
                <a:off x="793155" y="2132417"/>
                <a:ext cx="2256491" cy="1557824"/>
                <a:chOff x="793155" y="2132417"/>
                <a:chExt cx="2256491" cy="1557824"/>
              </a:xfrm>
            </p:grpSpPr>
            <p:grpSp>
              <p:nvGrpSpPr>
                <p:cNvPr id="25" name="Group 24">
                  <a:extLst>
                    <a:ext uri="{FF2B5EF4-FFF2-40B4-BE49-F238E27FC236}">
                      <a16:creationId xmlns:a16="http://schemas.microsoft.com/office/drawing/2014/main" id="{CB19950E-0C56-4CFF-8094-357BB72F1C7E}"/>
                    </a:ext>
                  </a:extLst>
                </p:cNvPr>
                <p:cNvGrpSpPr/>
                <p:nvPr/>
              </p:nvGrpSpPr>
              <p:grpSpPr>
                <a:xfrm>
                  <a:off x="1557274" y="2202736"/>
                  <a:ext cx="1492372" cy="1027026"/>
                  <a:chOff x="1448216" y="2180751"/>
                  <a:chExt cx="2155837" cy="1483612"/>
                </a:xfrm>
              </p:grpSpPr>
              <p:grpSp>
                <p:nvGrpSpPr>
                  <p:cNvPr id="6" name="Group 5">
                    <a:extLst>
                      <a:ext uri="{FF2B5EF4-FFF2-40B4-BE49-F238E27FC236}">
                        <a16:creationId xmlns:a16="http://schemas.microsoft.com/office/drawing/2014/main" id="{331C39A9-4A2F-476B-92C8-DD0AFFA8058F}"/>
                      </a:ext>
                    </a:extLst>
                  </p:cNvPr>
                  <p:cNvGrpSpPr/>
                  <p:nvPr/>
                </p:nvGrpSpPr>
                <p:grpSpPr>
                  <a:xfrm>
                    <a:off x="1448216" y="2180751"/>
                    <a:ext cx="1588411" cy="390999"/>
                    <a:chOff x="3129208" y="3074693"/>
                    <a:chExt cx="1375223" cy="338521"/>
                  </a:xfrm>
                </p:grpSpPr>
                <p:sp>
                  <p:nvSpPr>
                    <p:cNvPr id="7" name="Hexagon 6">
                      <a:extLst>
                        <a:ext uri="{FF2B5EF4-FFF2-40B4-BE49-F238E27FC236}">
                          <a16:creationId xmlns:a16="http://schemas.microsoft.com/office/drawing/2014/main" id="{BCB75DC5-3519-4BF9-B34B-B231DBB4B4C0}"/>
                        </a:ext>
                      </a:extLst>
                    </p:cNvPr>
                    <p:cNvSpPr/>
                    <p:nvPr/>
                  </p:nvSpPr>
                  <p:spPr>
                    <a:xfrm>
                      <a:off x="3129208" y="3074693"/>
                      <a:ext cx="392684" cy="338521"/>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8" name="Hexagon 7">
                      <a:extLst>
                        <a:ext uri="{FF2B5EF4-FFF2-40B4-BE49-F238E27FC236}">
                          <a16:creationId xmlns:a16="http://schemas.microsoft.com/office/drawing/2014/main" id="{AF1E5693-7170-4A59-8762-4582055314DA}"/>
                        </a:ext>
                      </a:extLst>
                    </p:cNvPr>
                    <p:cNvSpPr/>
                    <p:nvPr/>
                  </p:nvSpPr>
                  <p:spPr>
                    <a:xfrm>
                      <a:off x="3620478" y="3074693"/>
                      <a:ext cx="392684" cy="338521"/>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9" name="Hexagon 8">
                      <a:extLst>
                        <a:ext uri="{FF2B5EF4-FFF2-40B4-BE49-F238E27FC236}">
                          <a16:creationId xmlns:a16="http://schemas.microsoft.com/office/drawing/2014/main" id="{9BF5E383-7EF4-403C-A483-233920DD5C90}"/>
                        </a:ext>
                      </a:extLst>
                    </p:cNvPr>
                    <p:cNvSpPr/>
                    <p:nvPr/>
                  </p:nvSpPr>
                  <p:spPr>
                    <a:xfrm>
                      <a:off x="4111747" y="3074693"/>
                      <a:ext cx="392684" cy="338521"/>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14" name="Group 13">
                    <a:extLst>
                      <a:ext uri="{FF2B5EF4-FFF2-40B4-BE49-F238E27FC236}">
                        <a16:creationId xmlns:a16="http://schemas.microsoft.com/office/drawing/2014/main" id="{1B669BA5-3B8D-4DF0-AAAF-C88D37668CB6}"/>
                      </a:ext>
                    </a:extLst>
                  </p:cNvPr>
                  <p:cNvGrpSpPr/>
                  <p:nvPr/>
                </p:nvGrpSpPr>
                <p:grpSpPr>
                  <a:xfrm>
                    <a:off x="1448216" y="3273361"/>
                    <a:ext cx="1588411" cy="391002"/>
                    <a:chOff x="3129208" y="3074691"/>
                    <a:chExt cx="1375223" cy="338523"/>
                  </a:xfrm>
                </p:grpSpPr>
                <p:sp>
                  <p:nvSpPr>
                    <p:cNvPr id="15" name="Hexagon 14">
                      <a:extLst>
                        <a:ext uri="{FF2B5EF4-FFF2-40B4-BE49-F238E27FC236}">
                          <a16:creationId xmlns:a16="http://schemas.microsoft.com/office/drawing/2014/main" id="{3901B296-B8BB-49D1-89BC-6DEB0229CD25}"/>
                        </a:ext>
                      </a:extLst>
                    </p:cNvPr>
                    <p:cNvSpPr/>
                    <p:nvPr/>
                  </p:nvSpPr>
                  <p:spPr>
                    <a:xfrm>
                      <a:off x="3129208" y="3074693"/>
                      <a:ext cx="392684" cy="338521"/>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6" name="Hexagon 15">
                      <a:extLst>
                        <a:ext uri="{FF2B5EF4-FFF2-40B4-BE49-F238E27FC236}">
                          <a16:creationId xmlns:a16="http://schemas.microsoft.com/office/drawing/2014/main" id="{42332AA7-79CB-4F71-9F9E-0505EA6B886E}"/>
                        </a:ext>
                      </a:extLst>
                    </p:cNvPr>
                    <p:cNvSpPr/>
                    <p:nvPr/>
                  </p:nvSpPr>
                  <p:spPr>
                    <a:xfrm>
                      <a:off x="3620478" y="3074691"/>
                      <a:ext cx="392684" cy="338521"/>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sp>
                  <p:nvSpPr>
                    <p:cNvPr id="17" name="Hexagon 16">
                      <a:extLst>
                        <a:ext uri="{FF2B5EF4-FFF2-40B4-BE49-F238E27FC236}">
                          <a16:creationId xmlns:a16="http://schemas.microsoft.com/office/drawing/2014/main" id="{76230908-0D09-4D52-85F4-61A2D615B50C}"/>
                        </a:ext>
                      </a:extLst>
                    </p:cNvPr>
                    <p:cNvSpPr/>
                    <p:nvPr/>
                  </p:nvSpPr>
                  <p:spPr>
                    <a:xfrm>
                      <a:off x="4111747" y="3074693"/>
                      <a:ext cx="392684" cy="338521"/>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grpSp>
                <p:nvGrpSpPr>
                  <p:cNvPr id="2" name="Group 1">
                    <a:extLst>
                      <a:ext uri="{FF2B5EF4-FFF2-40B4-BE49-F238E27FC236}">
                        <a16:creationId xmlns:a16="http://schemas.microsoft.com/office/drawing/2014/main" id="{9455E9EA-0AAE-44B6-AC3A-EFA4F8200009}"/>
                      </a:ext>
                    </a:extLst>
                  </p:cNvPr>
                  <p:cNvGrpSpPr/>
                  <p:nvPr/>
                </p:nvGrpSpPr>
                <p:grpSpPr>
                  <a:xfrm>
                    <a:off x="1448216" y="2713005"/>
                    <a:ext cx="2155837" cy="405048"/>
                    <a:chOff x="1448216" y="2713005"/>
                    <a:chExt cx="2155837" cy="405048"/>
                  </a:xfrm>
                </p:grpSpPr>
                <p:grpSp>
                  <p:nvGrpSpPr>
                    <p:cNvPr id="10" name="Group 9">
                      <a:extLst>
                        <a:ext uri="{FF2B5EF4-FFF2-40B4-BE49-F238E27FC236}">
                          <a16:creationId xmlns:a16="http://schemas.microsoft.com/office/drawing/2014/main" id="{EB0E31A8-ADBC-4D46-9B41-0E16DF5B570B}"/>
                        </a:ext>
                      </a:extLst>
                    </p:cNvPr>
                    <p:cNvGrpSpPr/>
                    <p:nvPr/>
                  </p:nvGrpSpPr>
                  <p:grpSpPr>
                    <a:xfrm>
                      <a:off x="1448216" y="2727054"/>
                      <a:ext cx="1588411" cy="390999"/>
                      <a:chOff x="3129208" y="3074693"/>
                      <a:chExt cx="1375223" cy="338521"/>
                    </a:xfrm>
                  </p:grpSpPr>
                  <p:sp>
                    <p:nvSpPr>
                      <p:cNvPr id="11" name="Hexagon 10">
                        <a:extLst>
                          <a:ext uri="{FF2B5EF4-FFF2-40B4-BE49-F238E27FC236}">
                            <a16:creationId xmlns:a16="http://schemas.microsoft.com/office/drawing/2014/main" id="{B5D2F15E-CC91-4EFD-88DD-838F1E5366BB}"/>
                          </a:ext>
                        </a:extLst>
                      </p:cNvPr>
                      <p:cNvSpPr/>
                      <p:nvPr/>
                    </p:nvSpPr>
                    <p:spPr>
                      <a:xfrm>
                        <a:off x="3129208" y="3074693"/>
                        <a:ext cx="392684" cy="338521"/>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2" name="Hexagon 11">
                        <a:extLst>
                          <a:ext uri="{FF2B5EF4-FFF2-40B4-BE49-F238E27FC236}">
                            <a16:creationId xmlns:a16="http://schemas.microsoft.com/office/drawing/2014/main" id="{1AB1BEF1-06C4-4C38-A6CF-B8C53E01F613}"/>
                          </a:ext>
                        </a:extLst>
                      </p:cNvPr>
                      <p:cNvSpPr/>
                      <p:nvPr/>
                    </p:nvSpPr>
                    <p:spPr>
                      <a:xfrm>
                        <a:off x="3620478" y="3074693"/>
                        <a:ext cx="392684" cy="338521"/>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3" name="Hexagon 12">
                        <a:extLst>
                          <a:ext uri="{FF2B5EF4-FFF2-40B4-BE49-F238E27FC236}">
                            <a16:creationId xmlns:a16="http://schemas.microsoft.com/office/drawing/2014/main" id="{2686070F-D6F1-47AF-B2EA-2A1545D1D2CB}"/>
                          </a:ext>
                        </a:extLst>
                      </p:cNvPr>
                      <p:cNvSpPr/>
                      <p:nvPr/>
                    </p:nvSpPr>
                    <p:spPr>
                      <a:xfrm>
                        <a:off x="4111747" y="3074693"/>
                        <a:ext cx="392684" cy="338521"/>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sp>
                  <p:nvSpPr>
                    <p:cNvPr id="23" name="Hexagon 22">
                      <a:extLst>
                        <a:ext uri="{FF2B5EF4-FFF2-40B4-BE49-F238E27FC236}">
                          <a16:creationId xmlns:a16="http://schemas.microsoft.com/office/drawing/2014/main" id="{0406508F-610A-4514-BD2E-59000FF316DB}"/>
                        </a:ext>
                      </a:extLst>
                    </p:cNvPr>
                    <p:cNvSpPr/>
                    <p:nvPr/>
                  </p:nvSpPr>
                  <p:spPr>
                    <a:xfrm>
                      <a:off x="3150495" y="2713005"/>
                      <a:ext cx="453558" cy="390999"/>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gr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60F0FF87-7ADA-436C-97F6-62BC9828E760}"/>
                        </a:ext>
                      </a:extLst>
                    </p:cNvPr>
                    <p:cNvSpPr/>
                    <p:nvPr/>
                  </p:nvSpPr>
                  <p:spPr>
                    <a:xfrm>
                      <a:off x="793155" y="2132417"/>
                      <a:ext cx="7610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b="0" i="1" smtClean="0">
                                    <a:latin typeface="Cambria Math" panose="02040503050406030204" pitchFamily="18" charset="0"/>
                                    <a:ea typeface="Cambria Math" panose="02040503050406030204" pitchFamily="18" charset="0"/>
                                  </a:rPr>
                                  <m:t>1</m:t>
                                </m:r>
                              </m:sub>
                            </m:sSub>
                            <m:r>
                              <a:rPr lang="en-US" sz="1800" b="0" i="1" smtClean="0">
                                <a:latin typeface="Cambria Math" panose="02040503050406030204" pitchFamily="18" charset="0"/>
                                <a:ea typeface="Cambria Math" panose="02040503050406030204" pitchFamily="18" charset="0"/>
                              </a:rPr>
                              <m:t>= </m:t>
                            </m:r>
                          </m:oMath>
                        </m:oMathPara>
                      </a14:m>
                      <a:endParaRPr lang="en-US" sz="1800" dirty="0"/>
                    </a:p>
                  </p:txBody>
                </p:sp>
              </mc:Choice>
              <mc:Fallback xmlns="">
                <p:sp>
                  <p:nvSpPr>
                    <p:cNvPr id="26" name="Rectangle 25">
                      <a:extLst>
                        <a:ext uri="{FF2B5EF4-FFF2-40B4-BE49-F238E27FC236}">
                          <a16:creationId xmlns:a16="http://schemas.microsoft.com/office/drawing/2014/main" id="{60F0FF87-7ADA-436C-97F6-62BC9828E760}"/>
                        </a:ext>
                      </a:extLst>
                    </p:cNvPr>
                    <p:cNvSpPr>
                      <a:spLocks noRot="1" noChangeAspect="1" noMove="1" noResize="1" noEditPoints="1" noAdjustHandles="1" noChangeArrowheads="1" noChangeShapeType="1" noTextEdit="1"/>
                    </p:cNvSpPr>
                    <p:nvPr/>
                  </p:nvSpPr>
                  <p:spPr>
                    <a:xfrm>
                      <a:off x="793155" y="2132417"/>
                      <a:ext cx="761041" cy="369332"/>
                    </a:xfrm>
                    <a:prstGeom prst="rect">
                      <a:avLst/>
                    </a:prstGeom>
                    <a:blipFill>
                      <a:blip r:embed="rId4"/>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A84FD3FD-5225-4665-862E-1DEAA26BF83C}"/>
                        </a:ext>
                      </a:extLst>
                    </p:cNvPr>
                    <p:cNvSpPr/>
                    <p:nvPr/>
                  </p:nvSpPr>
                  <p:spPr>
                    <a:xfrm>
                      <a:off x="793155" y="2527387"/>
                      <a:ext cx="7663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b="0" i="1" smtClean="0">
                                    <a:latin typeface="Cambria Math" panose="02040503050406030204" pitchFamily="18" charset="0"/>
                                    <a:ea typeface="Cambria Math" panose="02040503050406030204" pitchFamily="18" charset="0"/>
                                  </a:rPr>
                                  <m:t>2</m:t>
                                </m:r>
                              </m:sub>
                            </m:sSub>
                            <m:r>
                              <a:rPr lang="en-US" sz="1800" b="0" i="1" smtClean="0">
                                <a:latin typeface="Cambria Math" panose="02040503050406030204" pitchFamily="18" charset="0"/>
                                <a:ea typeface="Cambria Math" panose="02040503050406030204" pitchFamily="18" charset="0"/>
                              </a:rPr>
                              <m:t>= </m:t>
                            </m:r>
                          </m:oMath>
                        </m:oMathPara>
                      </a14:m>
                      <a:endParaRPr lang="en-US" sz="1800" dirty="0"/>
                    </a:p>
                  </p:txBody>
                </p:sp>
              </mc:Choice>
              <mc:Fallback xmlns="">
                <p:sp>
                  <p:nvSpPr>
                    <p:cNvPr id="27" name="Rectangle 26">
                      <a:extLst>
                        <a:ext uri="{FF2B5EF4-FFF2-40B4-BE49-F238E27FC236}">
                          <a16:creationId xmlns:a16="http://schemas.microsoft.com/office/drawing/2014/main" id="{A84FD3FD-5225-4665-862E-1DEAA26BF83C}"/>
                        </a:ext>
                      </a:extLst>
                    </p:cNvPr>
                    <p:cNvSpPr>
                      <a:spLocks noRot="1" noChangeAspect="1" noMove="1" noResize="1" noEditPoints="1" noAdjustHandles="1" noChangeArrowheads="1" noChangeShapeType="1" noTextEdit="1"/>
                    </p:cNvSpPr>
                    <p:nvPr/>
                  </p:nvSpPr>
                  <p:spPr>
                    <a:xfrm>
                      <a:off x="793155" y="2527387"/>
                      <a:ext cx="766364"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C11E8FAC-A0BA-42CC-87F9-20A8771E2989}"/>
                        </a:ext>
                      </a:extLst>
                    </p:cNvPr>
                    <p:cNvSpPr/>
                    <p:nvPr/>
                  </p:nvSpPr>
                  <p:spPr>
                    <a:xfrm>
                      <a:off x="796233" y="2899425"/>
                      <a:ext cx="7663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b="0" i="1" smtClean="0">
                                    <a:latin typeface="Cambria Math" panose="02040503050406030204" pitchFamily="18" charset="0"/>
                                    <a:ea typeface="Cambria Math" panose="02040503050406030204" pitchFamily="18" charset="0"/>
                                  </a:rPr>
                                  <m:t>3</m:t>
                                </m:r>
                              </m:sub>
                            </m:sSub>
                            <m:r>
                              <a:rPr lang="en-US" sz="1800" b="0" i="1" smtClean="0">
                                <a:latin typeface="Cambria Math" panose="02040503050406030204" pitchFamily="18" charset="0"/>
                                <a:ea typeface="Cambria Math" panose="02040503050406030204" pitchFamily="18" charset="0"/>
                              </a:rPr>
                              <m:t>= </m:t>
                            </m:r>
                          </m:oMath>
                        </m:oMathPara>
                      </a14:m>
                      <a:endParaRPr lang="en-US" sz="1800" dirty="0"/>
                    </a:p>
                  </p:txBody>
                </p:sp>
              </mc:Choice>
              <mc:Fallback xmlns="">
                <p:sp>
                  <p:nvSpPr>
                    <p:cNvPr id="28" name="Rectangle 27">
                      <a:extLst>
                        <a:ext uri="{FF2B5EF4-FFF2-40B4-BE49-F238E27FC236}">
                          <a16:creationId xmlns:a16="http://schemas.microsoft.com/office/drawing/2014/main" id="{C11E8FAC-A0BA-42CC-87F9-20A8771E2989}"/>
                        </a:ext>
                      </a:extLst>
                    </p:cNvPr>
                    <p:cNvSpPr>
                      <a:spLocks noRot="1" noChangeAspect="1" noMove="1" noResize="1" noEditPoints="1" noAdjustHandles="1" noChangeArrowheads="1" noChangeShapeType="1" noTextEdit="1"/>
                    </p:cNvSpPr>
                    <p:nvPr/>
                  </p:nvSpPr>
                  <p:spPr>
                    <a:xfrm>
                      <a:off x="796233" y="2899425"/>
                      <a:ext cx="766364"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96D42080-B241-4971-A127-B63EE8DA49AB}"/>
                        </a:ext>
                      </a:extLst>
                    </p:cNvPr>
                    <p:cNvSpPr/>
                    <p:nvPr/>
                  </p:nvSpPr>
                  <p:spPr>
                    <a:xfrm>
                      <a:off x="1808582" y="3167021"/>
                      <a:ext cx="55335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29" name="Rectangle 28">
                      <a:extLst>
                        <a:ext uri="{FF2B5EF4-FFF2-40B4-BE49-F238E27FC236}">
                          <a16:creationId xmlns:a16="http://schemas.microsoft.com/office/drawing/2014/main" id="{96D42080-B241-4971-A127-B63EE8DA49AB}"/>
                        </a:ext>
                      </a:extLst>
                    </p:cNvPr>
                    <p:cNvSpPr>
                      <a:spLocks noRot="1" noChangeAspect="1" noMove="1" noResize="1" noEditPoints="1" noAdjustHandles="1" noChangeArrowheads="1" noChangeShapeType="1" noTextEdit="1"/>
                    </p:cNvSpPr>
                    <p:nvPr/>
                  </p:nvSpPr>
                  <p:spPr>
                    <a:xfrm>
                      <a:off x="1808582" y="3167021"/>
                      <a:ext cx="553357" cy="523220"/>
                    </a:xfrm>
                    <a:prstGeom prst="rect">
                      <a:avLst/>
                    </a:prstGeom>
                    <a:blipFill>
                      <a:blip r:embed="rId7"/>
                      <a:stretch>
                        <a:fillRect/>
                      </a:stretch>
                    </a:blipFill>
                  </p:spPr>
                  <p:txBody>
                    <a:bodyPr/>
                    <a:lstStyle/>
                    <a:p>
                      <a:r>
                        <a:rPr lang="en-US">
                          <a:noFill/>
                        </a:rPr>
                        <a:t> </a:t>
                      </a:r>
                    </a:p>
                  </p:txBody>
                </p:sp>
              </mc:Fallback>
            </mc:AlternateContent>
          </p:grpSp>
        </p:grpSp>
        <p:sp>
          <p:nvSpPr>
            <p:cNvPr id="32" name="Rectangle 31">
              <a:extLst>
                <a:ext uri="{FF2B5EF4-FFF2-40B4-BE49-F238E27FC236}">
                  <a16:creationId xmlns:a16="http://schemas.microsoft.com/office/drawing/2014/main" id="{A9F4798A-77A8-40F2-ADB6-9B1B223DCC5C}"/>
                </a:ext>
              </a:extLst>
            </p:cNvPr>
            <p:cNvSpPr/>
            <p:nvPr/>
          </p:nvSpPr>
          <p:spPr>
            <a:xfrm>
              <a:off x="19661" y="2759715"/>
              <a:ext cx="814647" cy="584775"/>
            </a:xfrm>
            <a:prstGeom prst="rect">
              <a:avLst/>
            </a:prstGeom>
          </p:spPr>
          <p:txBody>
            <a:bodyPr wrap="none">
              <a:spAutoFit/>
            </a:bodyPr>
            <a:lstStyle/>
            <a:p>
              <a:r>
                <a:rPr lang="el-GR" sz="3200" dirty="0">
                  <a:latin typeface="Times New Roman" panose="02020603050405020304" pitchFamily="18" charset="0"/>
                  <a:cs typeface="Times New Roman" panose="02020603050405020304" pitchFamily="18" charset="0"/>
                </a:rPr>
                <a:t>Θ</a:t>
              </a:r>
              <a:r>
                <a:rPr lang="en-US" sz="3200" dirty="0">
                  <a:latin typeface="Times New Roman" panose="02020603050405020304" pitchFamily="18" charset="0"/>
                  <a:cs typeface="Times New Roman" panose="02020603050405020304" pitchFamily="18" charset="0"/>
                </a:rPr>
                <a:t> =</a:t>
              </a:r>
              <a:endParaRPr lang="en-US" sz="3200" dirty="0"/>
            </a:p>
          </p:txBody>
        </p:sp>
      </p:gr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ECD4B06F-2C80-4947-AC04-91BD34D73E45}"/>
                  </a:ext>
                </a:extLst>
              </p:cNvPr>
              <p:cNvSpPr/>
              <p:nvPr/>
            </p:nvSpPr>
            <p:spPr>
              <a:xfrm>
                <a:off x="5623629" y="2436956"/>
                <a:ext cx="1536190" cy="920893"/>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nary>
                        <m:naryPr>
                          <m:chr m:val="∑"/>
                          <m:ctrlPr>
                            <a:rPr lang="en-US" sz="1800" i="1">
                              <a:latin typeface="Cambria Math" panose="02040503050406030204" pitchFamily="18" charset="0"/>
                            </a:rPr>
                          </m:ctrlPr>
                        </m:naryPr>
                        <m:sub>
                          <m: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m:t>
                          </m:r>
                          <m:r>
                            <m:rPr>
                              <m:nor/>
                            </m:rPr>
                            <a:rPr lang="el-GR" sz="1800" dirty="0">
                              <a:latin typeface="Times New Roman" panose="02020603050405020304" pitchFamily="18" charset="0"/>
                              <a:cs typeface="Times New Roman" panose="02020603050405020304" pitchFamily="18" charset="0"/>
                            </a:rPr>
                            <m:t>Θ</m:t>
                          </m:r>
                          <m:r>
                            <a:rPr lang="en-US" sz="1800" i="1">
                              <a:latin typeface="Cambria Math" panose="02040503050406030204" pitchFamily="18" charset="0"/>
                              <a:ea typeface="Cambria Math" panose="02040503050406030204" pitchFamily="18" charset="0"/>
                            </a:rPr>
                            <m:t>|</m:t>
                          </m:r>
                        </m:sup>
                        <m:e>
                          <m:r>
                            <a:rPr lang="en-US" sz="1800" i="1">
                              <a:latin typeface="Cambria Math" panose="02040503050406030204" pitchFamily="18" charset="0"/>
                            </a:rPr>
                            <m:t>𝑝</m:t>
                          </m:r>
                          <m:r>
                            <a:rPr lang="en-US" sz="1800" i="1">
                              <a:latin typeface="Cambria Math" panose="02040503050406030204" pitchFamily="18" charset="0"/>
                            </a:rPr>
                            <m:t>(</m:t>
                          </m:r>
                          <m:sSub>
                            <m:sSubPr>
                              <m:ctrlPr>
                                <a:rPr lang="en-US" sz="1800" i="1" dirty="0">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i="1">
                                  <a:latin typeface="Cambria Math" panose="02040503050406030204" pitchFamily="18" charset="0"/>
                                  <a:ea typeface="Cambria Math" panose="02040503050406030204" pitchFamily="18" charset="0"/>
                                </a:rPr>
                                <m:t>𝑖</m:t>
                              </m:r>
                            </m:sub>
                          </m:sSub>
                          <m:r>
                            <a:rPr lang="en-US" sz="1800" i="1">
                              <a:latin typeface="Cambria Math" panose="02040503050406030204" pitchFamily="18" charset="0"/>
                              <a:ea typeface="Cambria Math" panose="02040503050406030204" pitchFamily="18" charset="0"/>
                            </a:rPr>
                            <m:t>)</m:t>
                          </m:r>
                        </m:e>
                      </m:nary>
                      <m:r>
                        <a:rPr lang="en-US" sz="1800" i="1">
                          <a:latin typeface="Cambria Math" panose="02040503050406030204" pitchFamily="18" charset="0"/>
                        </a:rPr>
                        <m:t>=1</m:t>
                      </m:r>
                    </m:oMath>
                  </m:oMathPara>
                </a14:m>
                <a:endParaRPr lang="en-US" sz="1800" dirty="0">
                  <a:latin typeface="Times New Roman" panose="02020603050405020304" pitchFamily="18" charset="0"/>
                  <a:cs typeface="Times New Roman" panose="02020603050405020304" pitchFamily="18" charset="0"/>
                </a:endParaRPr>
              </a:p>
            </p:txBody>
          </p:sp>
        </mc:Choice>
        <mc:Fallback xmlns="">
          <p:sp>
            <p:nvSpPr>
              <p:cNvPr id="34" name="Rectangle 33">
                <a:extLst>
                  <a:ext uri="{FF2B5EF4-FFF2-40B4-BE49-F238E27FC236}">
                    <a16:creationId xmlns:a16="http://schemas.microsoft.com/office/drawing/2014/main" id="{ECD4B06F-2C80-4947-AC04-91BD34D73E45}"/>
                  </a:ext>
                </a:extLst>
              </p:cNvPr>
              <p:cNvSpPr>
                <a:spLocks noRot="1" noChangeAspect="1" noMove="1" noResize="1" noEditPoints="1" noAdjustHandles="1" noChangeArrowheads="1" noChangeShapeType="1" noTextEdit="1"/>
              </p:cNvSpPr>
              <p:nvPr/>
            </p:nvSpPr>
            <p:spPr>
              <a:xfrm>
                <a:off x="5623629" y="2436956"/>
                <a:ext cx="1536190" cy="920893"/>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5574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rock paper scissors payoff matrix">
            <a:extLst>
              <a:ext uri="{FF2B5EF4-FFF2-40B4-BE49-F238E27FC236}">
                <a16:creationId xmlns:a16="http://schemas.microsoft.com/office/drawing/2014/main" id="{AB67F54E-08C5-4240-8C35-25B3EE1EB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168" y="2428865"/>
            <a:ext cx="3522178" cy="23772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4989FD39-47A1-4361-8064-9F396928DBC2}"/>
              </a:ext>
            </a:extLst>
          </p:cNvPr>
          <p:cNvSpPr>
            <a:spLocks noGrp="1"/>
          </p:cNvSpPr>
          <p:nvPr>
            <p:ph type="body" idx="1"/>
          </p:nvPr>
        </p:nvSpPr>
        <p:spPr/>
        <p:txBody>
          <a:bodyPr/>
          <a:lstStyle/>
          <a:p>
            <a:pPr>
              <a:buSzPct val="133000"/>
            </a:pPr>
            <a:r>
              <a:rPr lang="en-US" sz="2000" dirty="0"/>
              <a:t>Rock-paper-scissors is an example of a zero-sum game </a:t>
            </a:r>
            <a:br>
              <a:rPr lang="en-US" sz="2000" dirty="0"/>
            </a:br>
            <a:endParaRPr lang="en-US" sz="2000" dirty="0"/>
          </a:p>
          <a:p>
            <a:pPr>
              <a:buSzPct val="133000"/>
            </a:pPr>
            <a:r>
              <a:rPr lang="en-US" sz="2000" dirty="0"/>
              <a:t>Optimal play occurs when the Nash equilibrium is reached</a:t>
            </a:r>
          </a:p>
          <a:p>
            <a:pPr lvl="1">
              <a:buSzPct val="133000"/>
              <a:buFont typeface="Arial" panose="020B0604020202020204" pitchFamily="34" charset="0"/>
              <a:buChar char="•"/>
            </a:pPr>
            <a:r>
              <a:rPr lang="en-US" sz="1800" dirty="0"/>
              <a:t>Informally, a Nash equilibrium occurs when neither </a:t>
            </a:r>
            <a:br>
              <a:rPr lang="en-US" sz="1800" dirty="0"/>
            </a:br>
            <a:r>
              <a:rPr lang="en-US" sz="1800" dirty="0"/>
              <a:t>player can benefit from changing their strategy</a:t>
            </a:r>
            <a:br>
              <a:rPr lang="en-US" sz="2000" dirty="0"/>
            </a:br>
            <a:endParaRPr lang="en-US" sz="2000" dirty="0"/>
          </a:p>
          <a:p>
            <a:pPr>
              <a:buSzPct val="133000"/>
              <a:buFont typeface="Arial" panose="020B0604020202020204" pitchFamily="34" charset="0"/>
              <a:buChar char="•"/>
            </a:pPr>
            <a:r>
              <a:rPr lang="en-US" sz="2000" dirty="0"/>
              <a:t>Solve games with linear programs</a:t>
            </a:r>
          </a:p>
          <a:p>
            <a:pPr lvl="1">
              <a:buSzPct val="133000"/>
              <a:buFont typeface="Arial" panose="020B0604020202020204" pitchFamily="34" charset="0"/>
              <a:buChar char="•"/>
            </a:pPr>
            <a:r>
              <a:rPr lang="en-US" sz="1800" dirty="0"/>
              <a:t>The solution to R-P-S is a mixed</a:t>
            </a:r>
            <a:br>
              <a:rPr lang="en-US" sz="1800" dirty="0"/>
            </a:br>
            <a:r>
              <a:rPr lang="en-US" sz="1800" dirty="0"/>
              <a:t>strategy of (1/3, 1/3, 1/3)</a:t>
            </a:r>
          </a:p>
          <a:p>
            <a:pPr lvl="1">
              <a:buSzPct val="133000"/>
              <a:buFont typeface="Arial" panose="020B0604020202020204" pitchFamily="34" charset="0"/>
              <a:buChar char="•"/>
            </a:pPr>
            <a:r>
              <a:rPr lang="en-US" sz="1800" dirty="0"/>
              <a:t>Game has expected value of 0</a:t>
            </a:r>
          </a:p>
        </p:txBody>
      </p:sp>
      <p:sp>
        <p:nvSpPr>
          <p:cNvPr id="7" name="TextBox 6">
            <a:extLst>
              <a:ext uri="{FF2B5EF4-FFF2-40B4-BE49-F238E27FC236}">
                <a16:creationId xmlns:a16="http://schemas.microsoft.com/office/drawing/2014/main" id="{A704A382-59C8-4E79-AFFE-FF712A289CFE}"/>
              </a:ext>
            </a:extLst>
          </p:cNvPr>
          <p:cNvSpPr txBox="1"/>
          <p:nvPr/>
        </p:nvSpPr>
        <p:spPr>
          <a:xfrm>
            <a:off x="6067926" y="42718"/>
            <a:ext cx="2872740" cy="830997"/>
          </a:xfrm>
          <a:prstGeom prst="rect">
            <a:avLst/>
          </a:prstGeom>
          <a:noFill/>
        </p:spPr>
        <p:txBody>
          <a:bodyPr wrap="square" rtlCol="0">
            <a:spAutoFit/>
          </a:bodyPr>
          <a:lstStyle/>
          <a:p>
            <a:pPr algn="ctr"/>
            <a:r>
              <a:rPr lang="en-US" sz="2400" b="1" dirty="0">
                <a:solidFill>
                  <a:schemeClr val="bg1"/>
                </a:solidFill>
                <a:latin typeface="+mj-lt"/>
              </a:rPr>
              <a:t>GAME THEORY 101</a:t>
            </a:r>
          </a:p>
        </p:txBody>
      </p:sp>
      <p:sp>
        <p:nvSpPr>
          <p:cNvPr id="8" name="TextBox 7">
            <a:extLst>
              <a:ext uri="{FF2B5EF4-FFF2-40B4-BE49-F238E27FC236}">
                <a16:creationId xmlns:a16="http://schemas.microsoft.com/office/drawing/2014/main" id="{924F38A1-6191-48A4-BBFD-7F3551283503}"/>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spTree>
    <p:extLst>
      <p:ext uri="{BB962C8B-B14F-4D97-AF65-F5344CB8AC3E}">
        <p14:creationId xmlns:p14="http://schemas.microsoft.com/office/powerpoint/2010/main" val="1637825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3">
            <a:extLst>
              <a:ext uri="{FF2B5EF4-FFF2-40B4-BE49-F238E27FC236}">
                <a16:creationId xmlns:a16="http://schemas.microsoft.com/office/drawing/2014/main" id="{006C85E6-C278-42BE-B606-CD729B561D30}"/>
              </a:ext>
            </a:extLst>
          </p:cNvPr>
          <p:cNvGraphicFramePr>
            <a:graphicFrameLocks/>
          </p:cNvGraphicFramePr>
          <p:nvPr>
            <p:extLst>
              <p:ext uri="{D42A27DB-BD31-4B8C-83A1-F6EECF244321}">
                <p14:modId xmlns:p14="http://schemas.microsoft.com/office/powerpoint/2010/main" val="3638439504"/>
              </p:ext>
            </p:extLst>
          </p:nvPr>
        </p:nvGraphicFramePr>
        <p:xfrm>
          <a:off x="2923241" y="3135081"/>
          <a:ext cx="4263272" cy="1112520"/>
        </p:xfrm>
        <a:graphic>
          <a:graphicData uri="http://schemas.openxmlformats.org/drawingml/2006/table">
            <a:tbl>
              <a:tblPr bandRow="1">
                <a:tableStyleId>{69CF1AB2-1976-4502-BF36-3FF5EA218861}</a:tableStyleId>
              </a:tblPr>
              <a:tblGrid>
                <a:gridCol w="1065818">
                  <a:extLst>
                    <a:ext uri="{9D8B030D-6E8A-4147-A177-3AD203B41FA5}">
                      <a16:colId xmlns:a16="http://schemas.microsoft.com/office/drawing/2014/main" val="874849574"/>
                    </a:ext>
                  </a:extLst>
                </a:gridCol>
                <a:gridCol w="1065818">
                  <a:extLst>
                    <a:ext uri="{9D8B030D-6E8A-4147-A177-3AD203B41FA5}">
                      <a16:colId xmlns:a16="http://schemas.microsoft.com/office/drawing/2014/main" val="1134746053"/>
                    </a:ext>
                  </a:extLst>
                </a:gridCol>
                <a:gridCol w="1065818">
                  <a:extLst>
                    <a:ext uri="{9D8B030D-6E8A-4147-A177-3AD203B41FA5}">
                      <a16:colId xmlns:a16="http://schemas.microsoft.com/office/drawing/2014/main" val="1915946191"/>
                    </a:ext>
                  </a:extLst>
                </a:gridCol>
                <a:gridCol w="1065818">
                  <a:extLst>
                    <a:ext uri="{9D8B030D-6E8A-4147-A177-3AD203B41FA5}">
                      <a16:colId xmlns:a16="http://schemas.microsoft.com/office/drawing/2014/main" val="1694293250"/>
                    </a:ext>
                  </a:extLst>
                </a:gridCol>
              </a:tblGrid>
              <a:tr h="370840">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658754"/>
                  </a:ext>
                </a:extLst>
              </a:tr>
              <a:tr h="370840">
                <a:tc>
                  <a:txBody>
                    <a:bodyPr/>
                    <a:lstStyle/>
                    <a:p>
                      <a:pPr algn="ctr"/>
                      <a:r>
                        <a:rPr lang="en-US" dirty="0"/>
                        <a:t>-20, </a:t>
                      </a:r>
                      <a:r>
                        <a:rPr lang="en-US" dirty="0">
                          <a:solidFill>
                            <a:srgbClr val="FF0000"/>
                          </a:solidFill>
                        </a:rPr>
                        <a:t>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20, </a:t>
                      </a:r>
                      <a:r>
                        <a:rPr lang="en-US" dirty="0">
                          <a:solidFill>
                            <a:srgbClr val="FF0000"/>
                          </a:solidFill>
                        </a:rPr>
                        <a:t>-20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-20, </a:t>
                      </a:r>
                      <a:r>
                        <a:rPr lang="en-US"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20, </a:t>
                      </a:r>
                      <a:r>
                        <a:rPr lang="en-US"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2256089"/>
                  </a:ext>
                </a:extLst>
              </a:tr>
              <a:tr h="370840">
                <a:tc>
                  <a:txBody>
                    <a:bodyPr/>
                    <a:lstStyle/>
                    <a:p>
                      <a:pPr algn="ctr"/>
                      <a:r>
                        <a:rPr lang="en-US" dirty="0"/>
                        <a:t>0, </a:t>
                      </a:r>
                      <a:r>
                        <a:rPr lang="en-US" dirty="0">
                          <a:solidFill>
                            <a:srgbClr val="FF0000"/>
                          </a:solidFill>
                        </a:rPr>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 </a:t>
                      </a:r>
                      <a:r>
                        <a:rPr lang="en-US" dirty="0">
                          <a:solidFill>
                            <a:srgbClr val="FF0000"/>
                          </a:solidFill>
                        </a:rPr>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 </a:t>
                      </a:r>
                      <a:r>
                        <a:rPr lang="en-US" dirty="0">
                          <a:solidFill>
                            <a:srgbClr val="FF0000"/>
                          </a:solidFill>
                        </a:rPr>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 </a:t>
                      </a:r>
                      <a:r>
                        <a:rPr lang="en-US" dirty="0">
                          <a:solidFill>
                            <a:srgbClr val="FF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517812"/>
                  </a:ext>
                </a:extLst>
              </a:tr>
            </a:tbl>
          </a:graphicData>
        </a:graphic>
      </p:graphicFrame>
      <p:sp>
        <p:nvSpPr>
          <p:cNvPr id="13" name="TextBox 12">
            <a:extLst>
              <a:ext uri="{FF2B5EF4-FFF2-40B4-BE49-F238E27FC236}">
                <a16:creationId xmlns:a16="http://schemas.microsoft.com/office/drawing/2014/main" id="{9451FCA8-90EA-49A7-A9F8-33D6829C5B84}"/>
              </a:ext>
            </a:extLst>
          </p:cNvPr>
          <p:cNvSpPr txBox="1"/>
          <p:nvPr/>
        </p:nvSpPr>
        <p:spPr>
          <a:xfrm>
            <a:off x="4211625" y="2237888"/>
            <a:ext cx="1343472" cy="400110"/>
          </a:xfrm>
          <a:prstGeom prst="rect">
            <a:avLst/>
          </a:prstGeom>
          <a:noFill/>
        </p:spPr>
        <p:txBody>
          <a:bodyPr wrap="square" rtlCol="0">
            <a:spAutoFit/>
          </a:bodyPr>
          <a:lstStyle/>
          <a:p>
            <a:r>
              <a:rPr lang="en-US" sz="2000" dirty="0">
                <a:solidFill>
                  <a:srgbClr val="FF0000"/>
                </a:solidFill>
                <a:latin typeface="+mn-lt"/>
                <a:cs typeface="Times New Roman" panose="02020603050405020304" pitchFamily="18" charset="0"/>
              </a:rPr>
              <a:t>Defender</a:t>
            </a:r>
            <a:endParaRPr lang="en-US" dirty="0">
              <a:solidFill>
                <a:srgbClr val="FF0000"/>
              </a:solidFill>
              <a:latin typeface="+mn-lt"/>
              <a:cs typeface="Times New Roman" panose="02020603050405020304" pitchFamily="18" charset="0"/>
            </a:endParaRPr>
          </a:p>
        </p:txBody>
      </p:sp>
      <p:sp>
        <p:nvSpPr>
          <p:cNvPr id="14" name="TextBox 13">
            <a:extLst>
              <a:ext uri="{FF2B5EF4-FFF2-40B4-BE49-F238E27FC236}">
                <a16:creationId xmlns:a16="http://schemas.microsoft.com/office/drawing/2014/main" id="{2B66068D-1211-4DB3-920B-1D624271D2F4}"/>
              </a:ext>
            </a:extLst>
          </p:cNvPr>
          <p:cNvSpPr txBox="1"/>
          <p:nvPr/>
        </p:nvSpPr>
        <p:spPr>
          <a:xfrm rot="16200000">
            <a:off x="1154125" y="3437947"/>
            <a:ext cx="1219199" cy="400110"/>
          </a:xfrm>
          <a:prstGeom prst="rect">
            <a:avLst/>
          </a:prstGeom>
          <a:noFill/>
        </p:spPr>
        <p:txBody>
          <a:bodyPr wrap="square" rtlCol="0">
            <a:spAutoFit/>
          </a:bodyPr>
          <a:lstStyle/>
          <a:p>
            <a:r>
              <a:rPr lang="en-US" sz="2000" dirty="0">
                <a:latin typeface="+mn-lt"/>
                <a:cs typeface="Times New Roman" panose="02020603050405020304" pitchFamily="18" charset="0"/>
              </a:rPr>
              <a:t>Attacker</a:t>
            </a:r>
            <a:endParaRPr lang="en-US" dirty="0">
              <a:latin typeface="+mn-lt"/>
              <a:cs typeface="Times New Roman" panose="02020603050405020304" pitchFamily="18" charset="0"/>
            </a:endParaRPr>
          </a:p>
        </p:txBody>
      </p:sp>
      <p:grpSp>
        <p:nvGrpSpPr>
          <p:cNvPr id="5" name="Group 4">
            <a:extLst>
              <a:ext uri="{FF2B5EF4-FFF2-40B4-BE49-F238E27FC236}">
                <a16:creationId xmlns:a16="http://schemas.microsoft.com/office/drawing/2014/main" id="{D14FA9C8-AD45-4A24-9966-C46EF7D6DF00}"/>
              </a:ext>
            </a:extLst>
          </p:cNvPr>
          <p:cNvGrpSpPr/>
          <p:nvPr/>
        </p:nvGrpSpPr>
        <p:grpSpPr>
          <a:xfrm>
            <a:off x="3142668" y="2759599"/>
            <a:ext cx="662642" cy="253030"/>
            <a:chOff x="1260965" y="3070159"/>
            <a:chExt cx="662642" cy="253030"/>
          </a:xfrm>
        </p:grpSpPr>
        <p:sp>
          <p:nvSpPr>
            <p:cNvPr id="35" name="Hexagon 34">
              <a:extLst>
                <a:ext uri="{FF2B5EF4-FFF2-40B4-BE49-F238E27FC236}">
                  <a16:creationId xmlns:a16="http://schemas.microsoft.com/office/drawing/2014/main" id="{D3540AAC-EAEA-4A65-A7E0-7D7E134A5DF6}"/>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36" name="Hexagon 35">
              <a:extLst>
                <a:ext uri="{FF2B5EF4-FFF2-40B4-BE49-F238E27FC236}">
                  <a16:creationId xmlns:a16="http://schemas.microsoft.com/office/drawing/2014/main" id="{D4AC90F3-A03F-4358-B640-5953E7A1FE2D}"/>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43" name="Group 42">
            <a:extLst>
              <a:ext uri="{FF2B5EF4-FFF2-40B4-BE49-F238E27FC236}">
                <a16:creationId xmlns:a16="http://schemas.microsoft.com/office/drawing/2014/main" id="{65D15850-9D8B-46A5-AAED-13B95C6B70CD}"/>
              </a:ext>
            </a:extLst>
          </p:cNvPr>
          <p:cNvGrpSpPr/>
          <p:nvPr/>
        </p:nvGrpSpPr>
        <p:grpSpPr>
          <a:xfrm>
            <a:off x="5266577" y="2759599"/>
            <a:ext cx="662642" cy="253030"/>
            <a:chOff x="1260965" y="3070159"/>
            <a:chExt cx="662642" cy="253030"/>
          </a:xfrm>
        </p:grpSpPr>
        <p:sp>
          <p:nvSpPr>
            <p:cNvPr id="44" name="Hexagon 43">
              <a:extLst>
                <a:ext uri="{FF2B5EF4-FFF2-40B4-BE49-F238E27FC236}">
                  <a16:creationId xmlns:a16="http://schemas.microsoft.com/office/drawing/2014/main" id="{08FC19A0-DE78-4BD5-A261-BA052202703D}"/>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45" name="Hexagon 44">
              <a:extLst>
                <a:ext uri="{FF2B5EF4-FFF2-40B4-BE49-F238E27FC236}">
                  <a16:creationId xmlns:a16="http://schemas.microsoft.com/office/drawing/2014/main" id="{3E3C37FE-23C0-4A1E-B659-7ECB990C21D0}"/>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46" name="Group 45">
            <a:extLst>
              <a:ext uri="{FF2B5EF4-FFF2-40B4-BE49-F238E27FC236}">
                <a16:creationId xmlns:a16="http://schemas.microsoft.com/office/drawing/2014/main" id="{C8863641-294B-41A6-9F1E-5ED5BF929870}"/>
              </a:ext>
            </a:extLst>
          </p:cNvPr>
          <p:cNvGrpSpPr/>
          <p:nvPr/>
        </p:nvGrpSpPr>
        <p:grpSpPr>
          <a:xfrm>
            <a:off x="4200920" y="2759599"/>
            <a:ext cx="662642" cy="253030"/>
            <a:chOff x="1260965" y="3070159"/>
            <a:chExt cx="662642" cy="253030"/>
          </a:xfrm>
        </p:grpSpPr>
        <p:sp>
          <p:nvSpPr>
            <p:cNvPr id="47" name="Hexagon 46">
              <a:extLst>
                <a:ext uri="{FF2B5EF4-FFF2-40B4-BE49-F238E27FC236}">
                  <a16:creationId xmlns:a16="http://schemas.microsoft.com/office/drawing/2014/main" id="{D89EB1E7-BF27-4D6B-B1BC-333671A30774}"/>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48" name="Hexagon 47">
              <a:extLst>
                <a:ext uri="{FF2B5EF4-FFF2-40B4-BE49-F238E27FC236}">
                  <a16:creationId xmlns:a16="http://schemas.microsoft.com/office/drawing/2014/main" id="{3F144326-0366-4E42-80B4-6C0AF1A1182C}"/>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49" name="Group 48">
            <a:extLst>
              <a:ext uri="{FF2B5EF4-FFF2-40B4-BE49-F238E27FC236}">
                <a16:creationId xmlns:a16="http://schemas.microsoft.com/office/drawing/2014/main" id="{88DD2922-9EBB-40EF-91A1-FAF0BB44107B}"/>
              </a:ext>
            </a:extLst>
          </p:cNvPr>
          <p:cNvGrpSpPr/>
          <p:nvPr/>
        </p:nvGrpSpPr>
        <p:grpSpPr>
          <a:xfrm>
            <a:off x="6298346" y="2759599"/>
            <a:ext cx="662642" cy="253030"/>
            <a:chOff x="1260965" y="3070159"/>
            <a:chExt cx="662642" cy="253030"/>
          </a:xfrm>
        </p:grpSpPr>
        <p:sp>
          <p:nvSpPr>
            <p:cNvPr id="50" name="Hexagon 49">
              <a:extLst>
                <a:ext uri="{FF2B5EF4-FFF2-40B4-BE49-F238E27FC236}">
                  <a16:creationId xmlns:a16="http://schemas.microsoft.com/office/drawing/2014/main" id="{7AF76B1E-A3D6-40E0-8F41-503B3065925C}"/>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51" name="Hexagon 50">
              <a:extLst>
                <a:ext uri="{FF2B5EF4-FFF2-40B4-BE49-F238E27FC236}">
                  <a16:creationId xmlns:a16="http://schemas.microsoft.com/office/drawing/2014/main" id="{E45684DF-3707-4E7A-966A-F9B09E449289}"/>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pic>
        <p:nvPicPr>
          <p:cNvPr id="52" name="Graphic 51" descr="User">
            <a:extLst>
              <a:ext uri="{FF2B5EF4-FFF2-40B4-BE49-F238E27FC236}">
                <a16:creationId xmlns:a16="http://schemas.microsoft.com/office/drawing/2014/main" id="{7C4B16A2-DF98-4B90-BEC5-71821FDC07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8279" y="2858060"/>
            <a:ext cx="293516" cy="290129"/>
          </a:xfrm>
          <a:prstGeom prst="rect">
            <a:avLst/>
          </a:prstGeom>
        </p:spPr>
      </p:pic>
      <p:pic>
        <p:nvPicPr>
          <p:cNvPr id="53" name="Graphic 52" descr="User">
            <a:extLst>
              <a:ext uri="{FF2B5EF4-FFF2-40B4-BE49-F238E27FC236}">
                <a16:creationId xmlns:a16="http://schemas.microsoft.com/office/drawing/2014/main" id="{B5C8E7AD-67AE-48ED-99C8-4664E9D299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04173" y="2858060"/>
            <a:ext cx="293516" cy="290129"/>
          </a:xfrm>
          <a:prstGeom prst="rect">
            <a:avLst/>
          </a:prstGeom>
        </p:spPr>
      </p:pic>
      <p:pic>
        <p:nvPicPr>
          <p:cNvPr id="54" name="Graphic 53" descr="User">
            <a:extLst>
              <a:ext uri="{FF2B5EF4-FFF2-40B4-BE49-F238E27FC236}">
                <a16:creationId xmlns:a16="http://schemas.microsoft.com/office/drawing/2014/main" id="{C4F4DFBF-AC63-4157-9440-FCFFEB9C7F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00459" y="2858060"/>
            <a:ext cx="293516" cy="290129"/>
          </a:xfrm>
          <a:prstGeom prst="rect">
            <a:avLst/>
          </a:prstGeom>
        </p:spPr>
      </p:pic>
      <p:pic>
        <p:nvPicPr>
          <p:cNvPr id="57" name="Graphic 56" descr="User">
            <a:extLst>
              <a:ext uri="{FF2B5EF4-FFF2-40B4-BE49-F238E27FC236}">
                <a16:creationId xmlns:a16="http://schemas.microsoft.com/office/drawing/2014/main" id="{6B5CD8DA-2808-4018-8D16-EEEC013385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34977" y="2858060"/>
            <a:ext cx="293516" cy="290129"/>
          </a:xfrm>
          <a:prstGeom prst="rect">
            <a:avLst/>
          </a:prstGeom>
        </p:spPr>
      </p:pic>
      <p:grpSp>
        <p:nvGrpSpPr>
          <p:cNvPr id="60" name="Group 59">
            <a:extLst>
              <a:ext uri="{FF2B5EF4-FFF2-40B4-BE49-F238E27FC236}">
                <a16:creationId xmlns:a16="http://schemas.microsoft.com/office/drawing/2014/main" id="{BF1A5138-300A-4F5A-9463-232430C42BA1}"/>
              </a:ext>
            </a:extLst>
          </p:cNvPr>
          <p:cNvGrpSpPr/>
          <p:nvPr/>
        </p:nvGrpSpPr>
        <p:grpSpPr>
          <a:xfrm>
            <a:off x="2154184" y="3179048"/>
            <a:ext cx="662642" cy="253030"/>
            <a:chOff x="1260965" y="3070159"/>
            <a:chExt cx="662642" cy="253030"/>
          </a:xfrm>
        </p:grpSpPr>
        <p:sp>
          <p:nvSpPr>
            <p:cNvPr id="61" name="Hexagon 60">
              <a:extLst>
                <a:ext uri="{FF2B5EF4-FFF2-40B4-BE49-F238E27FC236}">
                  <a16:creationId xmlns:a16="http://schemas.microsoft.com/office/drawing/2014/main" id="{874AD78E-C4CB-4E00-AAF8-4467A0AFF682}"/>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62" name="Hexagon 61">
              <a:extLst>
                <a:ext uri="{FF2B5EF4-FFF2-40B4-BE49-F238E27FC236}">
                  <a16:creationId xmlns:a16="http://schemas.microsoft.com/office/drawing/2014/main" id="{0D33D26C-3BD0-4E39-9478-73B2313889EE}"/>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63" name="Group 62">
            <a:extLst>
              <a:ext uri="{FF2B5EF4-FFF2-40B4-BE49-F238E27FC236}">
                <a16:creationId xmlns:a16="http://schemas.microsoft.com/office/drawing/2014/main" id="{BEC9CD24-5C3A-4A50-B388-6842EFA2471C}"/>
              </a:ext>
            </a:extLst>
          </p:cNvPr>
          <p:cNvGrpSpPr/>
          <p:nvPr/>
        </p:nvGrpSpPr>
        <p:grpSpPr>
          <a:xfrm>
            <a:off x="2154184" y="3581720"/>
            <a:ext cx="662642" cy="253030"/>
            <a:chOff x="1260965" y="3070159"/>
            <a:chExt cx="662642" cy="253030"/>
          </a:xfrm>
        </p:grpSpPr>
        <p:sp>
          <p:nvSpPr>
            <p:cNvPr id="64" name="Hexagon 63">
              <a:extLst>
                <a:ext uri="{FF2B5EF4-FFF2-40B4-BE49-F238E27FC236}">
                  <a16:creationId xmlns:a16="http://schemas.microsoft.com/office/drawing/2014/main" id="{8193BFC2-3FF4-43F7-AC02-EAAB17C9B028}"/>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65" name="Hexagon 64">
              <a:extLst>
                <a:ext uri="{FF2B5EF4-FFF2-40B4-BE49-F238E27FC236}">
                  <a16:creationId xmlns:a16="http://schemas.microsoft.com/office/drawing/2014/main" id="{C0676B9B-A276-4131-8F2F-1BEC6A6A800A}"/>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66" name="Group 65">
            <a:extLst>
              <a:ext uri="{FF2B5EF4-FFF2-40B4-BE49-F238E27FC236}">
                <a16:creationId xmlns:a16="http://schemas.microsoft.com/office/drawing/2014/main" id="{980AD712-548D-49C4-9B11-79FA4D7E207F}"/>
              </a:ext>
            </a:extLst>
          </p:cNvPr>
          <p:cNvGrpSpPr/>
          <p:nvPr/>
        </p:nvGrpSpPr>
        <p:grpSpPr>
          <a:xfrm>
            <a:off x="2154184" y="3976002"/>
            <a:ext cx="662642" cy="253030"/>
            <a:chOff x="1260965" y="3070159"/>
            <a:chExt cx="662642" cy="253030"/>
          </a:xfrm>
        </p:grpSpPr>
        <p:sp>
          <p:nvSpPr>
            <p:cNvPr id="67" name="Hexagon 66">
              <a:extLst>
                <a:ext uri="{FF2B5EF4-FFF2-40B4-BE49-F238E27FC236}">
                  <a16:creationId xmlns:a16="http://schemas.microsoft.com/office/drawing/2014/main" id="{A20AF20B-B76D-4AD1-BD5D-96CA919C92F0}"/>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68" name="Hexagon 67">
              <a:extLst>
                <a:ext uri="{FF2B5EF4-FFF2-40B4-BE49-F238E27FC236}">
                  <a16:creationId xmlns:a16="http://schemas.microsoft.com/office/drawing/2014/main" id="{5C7BB95C-A6A1-4BF5-B386-9704D7D74794}"/>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sp>
        <p:nvSpPr>
          <p:cNvPr id="69" name="Explosion: 8 Points 68">
            <a:extLst>
              <a:ext uri="{FF2B5EF4-FFF2-40B4-BE49-F238E27FC236}">
                <a16:creationId xmlns:a16="http://schemas.microsoft.com/office/drawing/2014/main" id="{122B120D-7F4C-4FB6-99DD-B11AEF0279FC}"/>
              </a:ext>
            </a:extLst>
          </p:cNvPr>
          <p:cNvSpPr/>
          <p:nvPr/>
        </p:nvSpPr>
        <p:spPr>
          <a:xfrm>
            <a:off x="2095573" y="3088308"/>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1" name="Explosion: 8 Points 70">
            <a:extLst>
              <a:ext uri="{FF2B5EF4-FFF2-40B4-BE49-F238E27FC236}">
                <a16:creationId xmlns:a16="http://schemas.microsoft.com/office/drawing/2014/main" id="{AB8003F4-B8C1-4B5E-9A99-2903E431ABDB}"/>
              </a:ext>
            </a:extLst>
          </p:cNvPr>
          <p:cNvSpPr/>
          <p:nvPr/>
        </p:nvSpPr>
        <p:spPr>
          <a:xfrm>
            <a:off x="2464688" y="3474202"/>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2" name="Group 71">
            <a:extLst>
              <a:ext uri="{FF2B5EF4-FFF2-40B4-BE49-F238E27FC236}">
                <a16:creationId xmlns:a16="http://schemas.microsoft.com/office/drawing/2014/main" id="{3758A67B-4CAB-4C48-B224-A0D9FC31D0B7}"/>
              </a:ext>
            </a:extLst>
          </p:cNvPr>
          <p:cNvGrpSpPr/>
          <p:nvPr/>
        </p:nvGrpSpPr>
        <p:grpSpPr>
          <a:xfrm>
            <a:off x="2277672" y="1291678"/>
            <a:ext cx="4651604" cy="503620"/>
            <a:chOff x="160986" y="2102220"/>
            <a:chExt cx="4651604" cy="503620"/>
          </a:xfrm>
        </p:grpSpPr>
        <p:sp>
          <p:nvSpPr>
            <p:cNvPr id="73" name="TextBox 72">
              <a:extLst>
                <a:ext uri="{FF2B5EF4-FFF2-40B4-BE49-F238E27FC236}">
                  <a16:creationId xmlns:a16="http://schemas.microsoft.com/office/drawing/2014/main" id="{FEF21217-DD56-4D3C-99F6-6F1AE60CB13C}"/>
                </a:ext>
              </a:extLst>
            </p:cNvPr>
            <p:cNvSpPr txBox="1"/>
            <p:nvPr/>
          </p:nvSpPr>
          <p:spPr>
            <a:xfrm>
              <a:off x="160986" y="2144175"/>
              <a:ext cx="1168275" cy="461665"/>
            </a:xfrm>
            <a:prstGeom prst="rect">
              <a:avLst/>
            </a:prstGeom>
            <a:noFill/>
          </p:spPr>
          <p:txBody>
            <a:bodyPr wrap="square" rtlCol="0">
              <a:spAutoFit/>
            </a:bodyPr>
            <a:lstStyle/>
            <a:p>
              <a:pPr algn="ctr"/>
              <a:r>
                <a:rPr lang="en-US" sz="2400" dirty="0">
                  <a:latin typeface="+mj-lt"/>
                  <a:cs typeface="Times New Roman" panose="02020603050405020304" pitchFamily="18" charset="0"/>
                </a:rPr>
                <a:t>s</a:t>
              </a:r>
              <a:r>
                <a:rPr lang="en-US" sz="2400" b="1" dirty="0">
                  <a:latin typeface="+mj-lt"/>
                  <a:cs typeface="Times New Roman" panose="02020603050405020304" pitchFamily="18" charset="0"/>
                </a:rPr>
                <a:t> </a:t>
              </a:r>
              <a:r>
                <a:rPr lang="en-US" sz="2400" dirty="0">
                  <a:latin typeface="+mj-lt"/>
                  <a:cs typeface="Times New Roman" panose="02020603050405020304" pitchFamily="18" charset="0"/>
                </a:rPr>
                <a:t>= &lt;</a:t>
              </a:r>
            </a:p>
          </p:txBody>
        </p:sp>
        <p:grpSp>
          <p:nvGrpSpPr>
            <p:cNvPr id="74" name="Group 73">
              <a:extLst>
                <a:ext uri="{FF2B5EF4-FFF2-40B4-BE49-F238E27FC236}">
                  <a16:creationId xmlns:a16="http://schemas.microsoft.com/office/drawing/2014/main" id="{633FC090-DB64-4A18-BCAE-6102398311DF}"/>
                </a:ext>
              </a:extLst>
            </p:cNvPr>
            <p:cNvGrpSpPr/>
            <p:nvPr/>
          </p:nvGrpSpPr>
          <p:grpSpPr>
            <a:xfrm>
              <a:off x="1001326" y="2149258"/>
              <a:ext cx="1283137" cy="414107"/>
              <a:chOff x="1068325" y="1847212"/>
              <a:chExt cx="2123747" cy="685397"/>
            </a:xfrm>
          </p:grpSpPr>
          <p:pic>
            <p:nvPicPr>
              <p:cNvPr id="83" name="Graphic 82" descr="User">
                <a:extLst>
                  <a:ext uri="{FF2B5EF4-FFF2-40B4-BE49-F238E27FC236}">
                    <a16:creationId xmlns:a16="http://schemas.microsoft.com/office/drawing/2014/main" id="{BECF46FE-B65B-47DD-896D-BFFA2C4576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8758" y="1847212"/>
                <a:ext cx="586530" cy="579761"/>
              </a:xfrm>
              <a:prstGeom prst="rect">
                <a:avLst/>
              </a:prstGeom>
            </p:spPr>
          </p:pic>
          <p:sp>
            <p:nvSpPr>
              <p:cNvPr id="84" name="TextBox 83">
                <a:extLst>
                  <a:ext uri="{FF2B5EF4-FFF2-40B4-BE49-F238E27FC236}">
                    <a16:creationId xmlns:a16="http://schemas.microsoft.com/office/drawing/2014/main" id="{F54E55ED-D91D-458F-BD0C-BB1706B3F2DF}"/>
                  </a:ext>
                </a:extLst>
              </p:cNvPr>
              <p:cNvSpPr txBox="1"/>
              <p:nvPr/>
            </p:nvSpPr>
            <p:spPr>
              <a:xfrm>
                <a:off x="2652969" y="2070243"/>
                <a:ext cx="394612" cy="382055"/>
              </a:xfrm>
              <a:prstGeom prst="rect">
                <a:avLst/>
              </a:prstGeom>
              <a:noFill/>
            </p:spPr>
            <p:txBody>
              <a:bodyPr wrap="square" rtlCol="0">
                <a:spAutoFit/>
              </a:bodyPr>
              <a:lstStyle/>
              <a:p>
                <a:r>
                  <a:rPr lang="en-US" sz="900" b="1" dirty="0"/>
                  <a:t>0</a:t>
                </a:r>
              </a:p>
            </p:txBody>
          </p:sp>
          <p:sp>
            <p:nvSpPr>
              <p:cNvPr id="85" name="Double Bracket 84">
                <a:extLst>
                  <a:ext uri="{FF2B5EF4-FFF2-40B4-BE49-F238E27FC236}">
                    <a16:creationId xmlns:a16="http://schemas.microsoft.com/office/drawing/2014/main" id="{DE4167C2-4E0B-4744-96E8-9E98A1102722}"/>
                  </a:ext>
                </a:extLst>
              </p:cNvPr>
              <p:cNvSpPr/>
              <p:nvPr/>
            </p:nvSpPr>
            <p:spPr>
              <a:xfrm>
                <a:off x="2004970" y="1959954"/>
                <a:ext cx="1187102" cy="478068"/>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6" name="Graphic 85" descr="User">
                <a:extLst>
                  <a:ext uri="{FF2B5EF4-FFF2-40B4-BE49-F238E27FC236}">
                    <a16:creationId xmlns:a16="http://schemas.microsoft.com/office/drawing/2014/main" id="{E5A0F17F-0D2E-41A0-B662-0904CBF219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9401" y="1853568"/>
                <a:ext cx="586530" cy="579761"/>
              </a:xfrm>
              <a:prstGeom prst="rect">
                <a:avLst/>
              </a:prstGeom>
            </p:spPr>
          </p:pic>
          <p:sp>
            <p:nvSpPr>
              <p:cNvPr id="87" name="TextBox 86">
                <a:extLst>
                  <a:ext uri="{FF2B5EF4-FFF2-40B4-BE49-F238E27FC236}">
                    <a16:creationId xmlns:a16="http://schemas.microsoft.com/office/drawing/2014/main" id="{0EAA966C-B9B3-4F01-9774-2514B4C1A5AF}"/>
                  </a:ext>
                </a:extLst>
              </p:cNvPr>
              <p:cNvSpPr txBox="1"/>
              <p:nvPr/>
            </p:nvSpPr>
            <p:spPr>
              <a:xfrm>
                <a:off x="2136969" y="2070339"/>
                <a:ext cx="394611" cy="382055"/>
              </a:xfrm>
              <a:prstGeom prst="rect">
                <a:avLst/>
              </a:prstGeom>
              <a:noFill/>
            </p:spPr>
            <p:txBody>
              <a:bodyPr wrap="square" rtlCol="0">
                <a:spAutoFit/>
              </a:bodyPr>
              <a:lstStyle/>
              <a:p>
                <a:r>
                  <a:rPr lang="en-US" sz="900" b="1" dirty="0"/>
                  <a:t>0</a:t>
                </a:r>
              </a:p>
            </p:txBody>
          </p:sp>
          <p:sp>
            <p:nvSpPr>
              <p:cNvPr id="88" name="TextBox 87">
                <a:extLst>
                  <a:ext uri="{FF2B5EF4-FFF2-40B4-BE49-F238E27FC236}">
                    <a16:creationId xmlns:a16="http://schemas.microsoft.com/office/drawing/2014/main" id="{72CDBC40-E8D4-4518-ADD4-A9F6B49D4B50}"/>
                  </a:ext>
                </a:extLst>
              </p:cNvPr>
              <p:cNvSpPr txBox="1"/>
              <p:nvPr/>
            </p:nvSpPr>
            <p:spPr>
              <a:xfrm>
                <a:off x="1068325" y="1921320"/>
                <a:ext cx="920542" cy="611289"/>
              </a:xfrm>
              <a:prstGeom prst="rect">
                <a:avLst/>
              </a:prstGeom>
              <a:noFill/>
            </p:spPr>
            <p:txBody>
              <a:bodyPr wrap="square" rtlCol="0">
                <a:spAutoFit/>
              </a:bodyPr>
              <a:lstStyle/>
              <a:p>
                <a:r>
                  <a:rPr lang="en-US" sz="1800" i="1" dirty="0"/>
                  <a:t>E</a:t>
                </a:r>
                <a:r>
                  <a:rPr lang="en-US" sz="1800" dirty="0"/>
                  <a:t> =</a:t>
                </a:r>
              </a:p>
            </p:txBody>
          </p:sp>
        </p:grpSp>
        <p:grpSp>
          <p:nvGrpSpPr>
            <p:cNvPr id="75" name="Group 74">
              <a:extLst>
                <a:ext uri="{FF2B5EF4-FFF2-40B4-BE49-F238E27FC236}">
                  <a16:creationId xmlns:a16="http://schemas.microsoft.com/office/drawing/2014/main" id="{04DF1667-4DC2-4586-AFBB-DA14FD4BF942}"/>
                </a:ext>
              </a:extLst>
            </p:cNvPr>
            <p:cNvGrpSpPr/>
            <p:nvPr/>
          </p:nvGrpSpPr>
          <p:grpSpPr>
            <a:xfrm>
              <a:off x="3005283" y="2158917"/>
              <a:ext cx="1283869" cy="392993"/>
              <a:chOff x="4231823" y="1444542"/>
              <a:chExt cx="2124960" cy="740430"/>
            </a:xfrm>
          </p:grpSpPr>
          <p:grpSp>
            <p:nvGrpSpPr>
              <p:cNvPr id="78" name="Group 77">
                <a:extLst>
                  <a:ext uri="{FF2B5EF4-FFF2-40B4-BE49-F238E27FC236}">
                    <a16:creationId xmlns:a16="http://schemas.microsoft.com/office/drawing/2014/main" id="{A1957A10-82AB-4AB9-9A9F-CC4DD361BBE7}"/>
                  </a:ext>
                </a:extLst>
              </p:cNvPr>
              <p:cNvGrpSpPr/>
              <p:nvPr/>
            </p:nvGrpSpPr>
            <p:grpSpPr>
              <a:xfrm>
                <a:off x="5189201" y="1591925"/>
                <a:ext cx="1020984" cy="390999"/>
                <a:chOff x="3620478" y="3074693"/>
                <a:chExt cx="883953" cy="338521"/>
              </a:xfrm>
            </p:grpSpPr>
            <p:sp>
              <p:nvSpPr>
                <p:cNvPr id="81" name="Hexagon 80">
                  <a:extLst>
                    <a:ext uri="{FF2B5EF4-FFF2-40B4-BE49-F238E27FC236}">
                      <a16:creationId xmlns:a16="http://schemas.microsoft.com/office/drawing/2014/main" id="{0E8BCC98-FA4A-4A22-842D-6C8CA4D5B743}"/>
                    </a:ext>
                  </a:extLst>
                </p:cNvPr>
                <p:cNvSpPr/>
                <p:nvPr/>
              </p:nvSpPr>
              <p:spPr>
                <a:xfrm>
                  <a:off x="3620478" y="3074693"/>
                  <a:ext cx="392684" cy="338521"/>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82" name="Hexagon 81">
                  <a:extLst>
                    <a:ext uri="{FF2B5EF4-FFF2-40B4-BE49-F238E27FC236}">
                      <a16:creationId xmlns:a16="http://schemas.microsoft.com/office/drawing/2014/main" id="{AE0CF3EC-D859-4F68-B5B6-9646EF277375}"/>
                    </a:ext>
                  </a:extLst>
                </p:cNvPr>
                <p:cNvSpPr/>
                <p:nvPr/>
              </p:nvSpPr>
              <p:spPr>
                <a:xfrm>
                  <a:off x="4111747" y="3074693"/>
                  <a:ext cx="392684" cy="338521"/>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sp>
            <p:nvSpPr>
              <p:cNvPr id="79" name="Double Bracket 78">
                <a:extLst>
                  <a:ext uri="{FF2B5EF4-FFF2-40B4-BE49-F238E27FC236}">
                    <a16:creationId xmlns:a16="http://schemas.microsoft.com/office/drawing/2014/main" id="{8E4B2749-95A4-4451-8641-B764C7B6DF06}"/>
                  </a:ext>
                </a:extLst>
              </p:cNvPr>
              <p:cNvSpPr/>
              <p:nvPr/>
            </p:nvSpPr>
            <p:spPr>
              <a:xfrm>
                <a:off x="5069197" y="1508248"/>
                <a:ext cx="1287586" cy="547471"/>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FAB65A82-80C0-4B85-BBD5-9252072356AF}"/>
                      </a:ext>
                    </a:extLst>
                  </p:cNvPr>
                  <p:cNvSpPr txBox="1"/>
                  <p:nvPr/>
                </p:nvSpPr>
                <p:spPr>
                  <a:xfrm>
                    <a:off x="4231823" y="1444542"/>
                    <a:ext cx="848776" cy="740430"/>
                  </a:xfrm>
                  <a:prstGeom prst="rect">
                    <a:avLst/>
                  </a:prstGeom>
                  <a:noFill/>
                </p:spPr>
                <p:txBody>
                  <a:bodyPr wrap="square" rtlCol="0">
                    <a:spAutoFit/>
                  </a:bodyPr>
                  <a:lstStyle/>
                  <a:p>
                    <a14:m>
                      <m:oMath xmlns:m="http://schemas.openxmlformats.org/officeDocument/2006/math">
                        <m:r>
                          <a:rPr lang="en-US" sz="2000" i="1" smtClean="0">
                            <a:latin typeface="Cambria Math" panose="02040503050406030204" pitchFamily="18" charset="0"/>
                            <a:ea typeface="Cambria Math" panose="02040503050406030204" pitchFamily="18" charset="0"/>
                          </a:rPr>
                          <m:t>𝜃</m:t>
                        </m:r>
                        <m:r>
                          <a:rPr lang="en-US" sz="2000" b="0" i="0" smtClean="0">
                            <a:latin typeface="Cambria Math" panose="02040503050406030204" pitchFamily="18" charset="0"/>
                            <a:ea typeface="Cambria Math" panose="02040503050406030204" pitchFamily="18" charset="0"/>
                          </a:rPr>
                          <m:t> </m:t>
                        </m:r>
                      </m:oMath>
                    </a14:m>
                    <a:r>
                      <a:rPr lang="en-US" sz="1600" dirty="0"/>
                      <a:t>= </a:t>
                    </a:r>
                  </a:p>
                </p:txBody>
              </p:sp>
            </mc:Choice>
            <mc:Fallback xmlns="">
              <p:sp>
                <p:nvSpPr>
                  <p:cNvPr id="80" name="TextBox 79">
                    <a:extLst>
                      <a:ext uri="{FF2B5EF4-FFF2-40B4-BE49-F238E27FC236}">
                        <a16:creationId xmlns:a16="http://schemas.microsoft.com/office/drawing/2014/main" id="{FAB65A82-80C0-4B85-BBD5-9252072356AF}"/>
                      </a:ext>
                    </a:extLst>
                  </p:cNvPr>
                  <p:cNvSpPr txBox="1">
                    <a:spLocks noRot="1" noChangeAspect="1" noMove="1" noResize="1" noEditPoints="1" noAdjustHandles="1" noChangeArrowheads="1" noChangeShapeType="1" noTextEdit="1"/>
                  </p:cNvSpPr>
                  <p:nvPr/>
                </p:nvSpPr>
                <p:spPr>
                  <a:xfrm>
                    <a:off x="4231823" y="1444542"/>
                    <a:ext cx="848776" cy="740430"/>
                  </a:xfrm>
                  <a:prstGeom prst="rect">
                    <a:avLst/>
                  </a:prstGeom>
                  <a:blipFill>
                    <a:blip r:embed="rId5"/>
                    <a:stretch>
                      <a:fillRect r="-17857" b="-16923"/>
                    </a:stretch>
                  </a:blipFill>
                </p:spPr>
                <p:txBody>
                  <a:bodyPr/>
                  <a:lstStyle/>
                  <a:p>
                    <a:r>
                      <a:rPr lang="en-US">
                        <a:noFill/>
                      </a:rPr>
                      <a:t> </a:t>
                    </a:r>
                  </a:p>
                </p:txBody>
              </p:sp>
            </mc:Fallback>
          </mc:AlternateContent>
        </p:grpSp>
        <p:sp>
          <p:nvSpPr>
            <p:cNvPr id="76" name="TextBox 75">
              <a:extLst>
                <a:ext uri="{FF2B5EF4-FFF2-40B4-BE49-F238E27FC236}">
                  <a16:creationId xmlns:a16="http://schemas.microsoft.com/office/drawing/2014/main" id="{E9C1767C-5296-4D38-A670-4B11ADA9D51D}"/>
                </a:ext>
              </a:extLst>
            </p:cNvPr>
            <p:cNvSpPr txBox="1"/>
            <p:nvPr/>
          </p:nvSpPr>
          <p:spPr>
            <a:xfrm>
              <a:off x="2221651" y="2171098"/>
              <a:ext cx="924603" cy="369332"/>
            </a:xfrm>
            <a:prstGeom prst="rect">
              <a:avLst/>
            </a:prstGeom>
            <a:noFill/>
          </p:spPr>
          <p:txBody>
            <a:bodyPr wrap="square" rtlCol="0">
              <a:spAutoFit/>
            </a:bodyPr>
            <a:lstStyle/>
            <a:p>
              <a:pPr algn="ctr"/>
              <a:r>
                <a:rPr lang="en-US" sz="1800" dirty="0">
                  <a:latin typeface="+mj-lt"/>
                  <a:cs typeface="Times New Roman" panose="02020603050405020304" pitchFamily="18" charset="0"/>
                </a:rPr>
                <a:t>, B = 7,</a:t>
              </a:r>
            </a:p>
          </p:txBody>
        </p:sp>
        <p:sp>
          <p:nvSpPr>
            <p:cNvPr id="77" name="TextBox 76">
              <a:extLst>
                <a:ext uri="{FF2B5EF4-FFF2-40B4-BE49-F238E27FC236}">
                  <a16:creationId xmlns:a16="http://schemas.microsoft.com/office/drawing/2014/main" id="{22700216-F4AA-4724-99A7-F24505FC0230}"/>
                </a:ext>
              </a:extLst>
            </p:cNvPr>
            <p:cNvSpPr txBox="1"/>
            <p:nvPr/>
          </p:nvSpPr>
          <p:spPr>
            <a:xfrm>
              <a:off x="4150669" y="2102220"/>
              <a:ext cx="661921" cy="461665"/>
            </a:xfrm>
            <a:prstGeom prst="rect">
              <a:avLst/>
            </a:prstGeom>
            <a:noFill/>
          </p:spPr>
          <p:txBody>
            <a:bodyPr wrap="square" rtlCol="0">
              <a:spAutoFit/>
            </a:bodyPr>
            <a:lstStyle/>
            <a:p>
              <a:pPr algn="ctr"/>
              <a:r>
                <a:rPr lang="en-US" sz="2400" dirty="0">
                  <a:latin typeface="+mj-lt"/>
                  <a:cs typeface="Times New Roman" panose="02020603050405020304" pitchFamily="18" charset="0"/>
                </a:rPr>
                <a:t>&gt;</a:t>
              </a:r>
            </a:p>
          </p:txBody>
        </p:sp>
      </p:grpSp>
      <p:sp>
        <p:nvSpPr>
          <p:cNvPr id="55" name="TextBox 54">
            <a:extLst>
              <a:ext uri="{FF2B5EF4-FFF2-40B4-BE49-F238E27FC236}">
                <a16:creationId xmlns:a16="http://schemas.microsoft.com/office/drawing/2014/main" id="{84B22D56-D4CD-42AB-980E-F85BFCAB92AC}"/>
              </a:ext>
            </a:extLst>
          </p:cNvPr>
          <p:cNvSpPr txBox="1"/>
          <p:nvPr/>
        </p:nvSpPr>
        <p:spPr>
          <a:xfrm>
            <a:off x="6067926" y="42718"/>
            <a:ext cx="2872740" cy="830997"/>
          </a:xfrm>
          <a:prstGeom prst="rect">
            <a:avLst/>
          </a:prstGeom>
          <a:noFill/>
        </p:spPr>
        <p:txBody>
          <a:bodyPr wrap="square" rtlCol="0">
            <a:spAutoFit/>
          </a:bodyPr>
          <a:lstStyle/>
          <a:p>
            <a:pPr algn="ctr"/>
            <a:r>
              <a:rPr lang="en-US" sz="2400" b="1" dirty="0">
                <a:solidFill>
                  <a:schemeClr val="bg1"/>
                </a:solidFill>
                <a:latin typeface="+mj-lt"/>
              </a:rPr>
              <a:t>GAME THEORY 101</a:t>
            </a:r>
          </a:p>
        </p:txBody>
      </p:sp>
      <p:sp>
        <p:nvSpPr>
          <p:cNvPr id="56" name="TextBox 55">
            <a:extLst>
              <a:ext uri="{FF2B5EF4-FFF2-40B4-BE49-F238E27FC236}">
                <a16:creationId xmlns:a16="http://schemas.microsoft.com/office/drawing/2014/main" id="{4ABB6404-9938-4327-BCE0-ED2EC7257244}"/>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spTree>
    <p:extLst>
      <p:ext uri="{BB962C8B-B14F-4D97-AF65-F5344CB8AC3E}">
        <p14:creationId xmlns:p14="http://schemas.microsoft.com/office/powerpoint/2010/main" val="482655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7B7D33E1-67B8-46FC-804D-6B7EF61C57C0}"/>
              </a:ext>
            </a:extLst>
          </p:cNvPr>
          <p:cNvSpPr txBox="1">
            <a:spLocks/>
          </p:cNvSpPr>
          <p:nvPr/>
        </p:nvSpPr>
        <p:spPr>
          <a:xfrm>
            <a:off x="457200" y="1238244"/>
            <a:ext cx="8229600" cy="753635"/>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85750" indent="-285750">
              <a:buSzPct val="133000"/>
            </a:pPr>
            <a:r>
              <a:rPr lang="en-US" sz="2000" dirty="0">
                <a:latin typeface="Times New Roman" panose="02020603050405020304" pitchFamily="18" charset="0"/>
                <a:cs typeface="Times New Roman" panose="02020603050405020304" pitchFamily="18" charset="0"/>
              </a:rPr>
              <a:t>The LP seeks to maximize the defender utility knowing the attacker will attempt to minimize it:</a:t>
            </a:r>
          </a:p>
        </p:txBody>
      </p:sp>
      <p:sp>
        <p:nvSpPr>
          <p:cNvPr id="25" name="TextBox 24">
            <a:extLst>
              <a:ext uri="{FF2B5EF4-FFF2-40B4-BE49-F238E27FC236}">
                <a16:creationId xmlns:a16="http://schemas.microsoft.com/office/drawing/2014/main" id="{BC78D8B4-C3B9-4FB1-9D73-7FF9110DD783}"/>
              </a:ext>
            </a:extLst>
          </p:cNvPr>
          <p:cNvSpPr txBox="1"/>
          <p:nvPr/>
        </p:nvSpPr>
        <p:spPr>
          <a:xfrm>
            <a:off x="6067926" y="42718"/>
            <a:ext cx="2872740" cy="830997"/>
          </a:xfrm>
          <a:prstGeom prst="rect">
            <a:avLst/>
          </a:prstGeom>
          <a:noFill/>
        </p:spPr>
        <p:txBody>
          <a:bodyPr wrap="square" rtlCol="0">
            <a:spAutoFit/>
          </a:bodyPr>
          <a:lstStyle/>
          <a:p>
            <a:pPr algn="ctr"/>
            <a:r>
              <a:rPr lang="en-US" sz="2400" b="1" dirty="0">
                <a:solidFill>
                  <a:schemeClr val="bg1"/>
                </a:solidFill>
                <a:latin typeface="+mj-lt"/>
              </a:rPr>
              <a:t>GAME THEORY 101</a:t>
            </a:r>
          </a:p>
        </p:txBody>
      </p:sp>
      <p:sp>
        <p:nvSpPr>
          <p:cNvPr id="26" name="TextBox 25">
            <a:extLst>
              <a:ext uri="{FF2B5EF4-FFF2-40B4-BE49-F238E27FC236}">
                <a16:creationId xmlns:a16="http://schemas.microsoft.com/office/drawing/2014/main" id="{A50C10BC-A450-4BD3-9615-6E82F833CDA8}"/>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mc:AlternateContent xmlns:mc="http://schemas.openxmlformats.org/markup-compatibility/2006" xmlns:p14="http://schemas.microsoft.com/office/powerpoint/2010/main">
        <mc:Choice Requires="p14">
          <p:contentPart p14:bwMode="auto" r:id="rId3">
            <p14:nvContentPartPr>
              <p14:cNvPr id="30" name="Ink 29">
                <a:extLst>
                  <a:ext uri="{FF2B5EF4-FFF2-40B4-BE49-F238E27FC236}">
                    <a16:creationId xmlns:a16="http://schemas.microsoft.com/office/drawing/2014/main" id="{1DAE4C12-FC51-4631-8896-1F62F90C284B}"/>
                  </a:ext>
                </a:extLst>
              </p14:cNvPr>
              <p14:cNvContentPartPr/>
              <p14:nvPr/>
            </p14:nvContentPartPr>
            <p14:xfrm>
              <a:off x="4768569" y="2210395"/>
              <a:ext cx="360" cy="360"/>
            </p14:xfrm>
          </p:contentPart>
        </mc:Choice>
        <mc:Fallback xmlns="">
          <p:pic>
            <p:nvPicPr>
              <p:cNvPr id="30" name="Ink 29">
                <a:extLst>
                  <a:ext uri="{FF2B5EF4-FFF2-40B4-BE49-F238E27FC236}">
                    <a16:creationId xmlns:a16="http://schemas.microsoft.com/office/drawing/2014/main" id="{1DAE4C12-FC51-4631-8896-1F62F90C284B}"/>
                  </a:ext>
                </a:extLst>
              </p:cNvPr>
              <p:cNvPicPr/>
              <p:nvPr/>
            </p:nvPicPr>
            <p:blipFill>
              <a:blip r:embed="rId8"/>
              <a:stretch>
                <a:fillRect/>
              </a:stretch>
            </p:blipFill>
            <p:spPr>
              <a:xfrm>
                <a:off x="4732929" y="217439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1" name="Ink 30">
                <a:extLst>
                  <a:ext uri="{FF2B5EF4-FFF2-40B4-BE49-F238E27FC236}">
                    <a16:creationId xmlns:a16="http://schemas.microsoft.com/office/drawing/2014/main" id="{2E773B8E-5D08-43DC-A5C4-A1DBC1B3D928}"/>
                  </a:ext>
                </a:extLst>
              </p14:cNvPr>
              <p14:cNvContentPartPr/>
              <p14:nvPr/>
            </p14:nvContentPartPr>
            <p14:xfrm>
              <a:off x="4768569" y="2233795"/>
              <a:ext cx="360" cy="360"/>
            </p14:xfrm>
          </p:contentPart>
        </mc:Choice>
        <mc:Fallback xmlns="">
          <p:pic>
            <p:nvPicPr>
              <p:cNvPr id="31" name="Ink 30">
                <a:extLst>
                  <a:ext uri="{FF2B5EF4-FFF2-40B4-BE49-F238E27FC236}">
                    <a16:creationId xmlns:a16="http://schemas.microsoft.com/office/drawing/2014/main" id="{2E773B8E-5D08-43DC-A5C4-A1DBC1B3D928}"/>
                  </a:ext>
                </a:extLst>
              </p:cNvPr>
              <p:cNvPicPr/>
              <p:nvPr/>
            </p:nvPicPr>
            <p:blipFill>
              <a:blip r:embed="rId8"/>
              <a:stretch>
                <a:fillRect/>
              </a:stretch>
            </p:blipFill>
            <p:spPr>
              <a:xfrm>
                <a:off x="4732929" y="219779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2" name="Ink 31">
                <a:extLst>
                  <a:ext uri="{FF2B5EF4-FFF2-40B4-BE49-F238E27FC236}">
                    <a16:creationId xmlns:a16="http://schemas.microsoft.com/office/drawing/2014/main" id="{8E19B8E6-C509-4105-A416-1562C242328C}"/>
                  </a:ext>
                </a:extLst>
              </p14:cNvPr>
              <p14:cNvContentPartPr/>
              <p14:nvPr/>
            </p14:nvContentPartPr>
            <p14:xfrm>
              <a:off x="3900880" y="1930120"/>
              <a:ext cx="51120" cy="56880"/>
            </p14:xfrm>
          </p:contentPart>
        </mc:Choice>
        <mc:Fallback xmlns="">
          <p:pic>
            <p:nvPicPr>
              <p:cNvPr id="32" name="Ink 31">
                <a:extLst>
                  <a:ext uri="{FF2B5EF4-FFF2-40B4-BE49-F238E27FC236}">
                    <a16:creationId xmlns:a16="http://schemas.microsoft.com/office/drawing/2014/main" id="{8E19B8E6-C509-4105-A416-1562C242328C}"/>
                  </a:ext>
                </a:extLst>
              </p:cNvPr>
              <p:cNvPicPr/>
              <p:nvPr/>
            </p:nvPicPr>
            <p:blipFill>
              <a:blip r:embed="rId11"/>
              <a:stretch>
                <a:fillRect/>
              </a:stretch>
            </p:blipFill>
            <p:spPr>
              <a:xfrm>
                <a:off x="3864880" y="1894120"/>
                <a:ext cx="122760" cy="128520"/>
              </a:xfrm>
              <a:prstGeom prst="rect">
                <a:avLst/>
              </a:prstGeom>
            </p:spPr>
          </p:pic>
        </mc:Fallback>
      </mc:AlternateContent>
      <p:grpSp>
        <p:nvGrpSpPr>
          <p:cNvPr id="58" name="Group 57">
            <a:extLst>
              <a:ext uri="{FF2B5EF4-FFF2-40B4-BE49-F238E27FC236}">
                <a16:creationId xmlns:a16="http://schemas.microsoft.com/office/drawing/2014/main" id="{16955FB3-E8FF-4070-9B72-8B75A88CFD11}"/>
              </a:ext>
            </a:extLst>
          </p:cNvPr>
          <p:cNvGrpSpPr/>
          <p:nvPr/>
        </p:nvGrpSpPr>
        <p:grpSpPr>
          <a:xfrm>
            <a:off x="146957" y="3161255"/>
            <a:ext cx="5090940" cy="1488002"/>
            <a:chOff x="677834" y="3258213"/>
            <a:chExt cx="5090940" cy="1488002"/>
          </a:xfrm>
        </p:grpSpPr>
        <p:graphicFrame>
          <p:nvGraphicFramePr>
            <p:cNvPr id="59" name="Content Placeholder 3">
              <a:extLst>
                <a:ext uri="{FF2B5EF4-FFF2-40B4-BE49-F238E27FC236}">
                  <a16:creationId xmlns:a16="http://schemas.microsoft.com/office/drawing/2014/main" id="{BDC07A39-0ABA-482F-AD95-F6042F50A530}"/>
                </a:ext>
              </a:extLst>
            </p:cNvPr>
            <p:cNvGraphicFramePr>
              <a:graphicFrameLocks/>
            </p:cNvGraphicFramePr>
            <p:nvPr>
              <p:extLst>
                <p:ext uri="{D42A27DB-BD31-4B8C-83A1-F6EECF244321}">
                  <p14:modId xmlns:p14="http://schemas.microsoft.com/office/powerpoint/2010/main" val="690060789"/>
                </p:ext>
              </p:extLst>
            </p:nvPr>
          </p:nvGraphicFramePr>
          <p:xfrm>
            <a:off x="1505502" y="3633695"/>
            <a:ext cx="4263272" cy="1112520"/>
          </p:xfrm>
          <a:graphic>
            <a:graphicData uri="http://schemas.openxmlformats.org/drawingml/2006/table">
              <a:tbl>
                <a:tblPr bandRow="1">
                  <a:tableStyleId>{69CF1AB2-1976-4502-BF36-3FF5EA218861}</a:tableStyleId>
                </a:tblPr>
                <a:tblGrid>
                  <a:gridCol w="1065818">
                    <a:extLst>
                      <a:ext uri="{9D8B030D-6E8A-4147-A177-3AD203B41FA5}">
                        <a16:colId xmlns:a16="http://schemas.microsoft.com/office/drawing/2014/main" val="874849574"/>
                      </a:ext>
                    </a:extLst>
                  </a:gridCol>
                  <a:gridCol w="1065818">
                    <a:extLst>
                      <a:ext uri="{9D8B030D-6E8A-4147-A177-3AD203B41FA5}">
                        <a16:colId xmlns:a16="http://schemas.microsoft.com/office/drawing/2014/main" val="1134746053"/>
                      </a:ext>
                    </a:extLst>
                  </a:gridCol>
                  <a:gridCol w="1065818">
                    <a:extLst>
                      <a:ext uri="{9D8B030D-6E8A-4147-A177-3AD203B41FA5}">
                        <a16:colId xmlns:a16="http://schemas.microsoft.com/office/drawing/2014/main" val="1915946191"/>
                      </a:ext>
                    </a:extLst>
                  </a:gridCol>
                  <a:gridCol w="1065818">
                    <a:extLst>
                      <a:ext uri="{9D8B030D-6E8A-4147-A177-3AD203B41FA5}">
                        <a16:colId xmlns:a16="http://schemas.microsoft.com/office/drawing/2014/main" val="1694293250"/>
                      </a:ext>
                    </a:extLst>
                  </a:gridCol>
                </a:tblGrid>
                <a:tr h="370840">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658754"/>
                    </a:ext>
                  </a:extLst>
                </a:tr>
                <a:tr h="370840">
                  <a:tc>
                    <a:txBody>
                      <a:bodyPr/>
                      <a:lstStyle/>
                      <a:p>
                        <a:pPr algn="ctr"/>
                        <a:r>
                          <a:rPr lang="en-US" dirty="0"/>
                          <a:t>-20, </a:t>
                        </a:r>
                        <a:r>
                          <a:rPr lang="en-US" dirty="0">
                            <a:solidFill>
                              <a:srgbClr val="FF0000"/>
                            </a:solidFill>
                          </a:rPr>
                          <a:t>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20, </a:t>
                        </a:r>
                        <a:r>
                          <a:rPr lang="en-US" dirty="0">
                            <a:solidFill>
                              <a:srgbClr val="FF0000"/>
                            </a:solidFill>
                          </a:rPr>
                          <a:t>-20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-20, </a:t>
                        </a:r>
                        <a:r>
                          <a:rPr lang="en-US"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20, </a:t>
                        </a:r>
                        <a:r>
                          <a:rPr lang="en-US"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2256089"/>
                    </a:ext>
                  </a:extLst>
                </a:tr>
                <a:tr h="370840">
                  <a:tc>
                    <a:txBody>
                      <a:bodyPr/>
                      <a:lstStyle/>
                      <a:p>
                        <a:pPr algn="ctr"/>
                        <a:r>
                          <a:rPr lang="en-US" dirty="0"/>
                          <a:t>0, </a:t>
                        </a:r>
                        <a:r>
                          <a:rPr lang="en-US" dirty="0">
                            <a:solidFill>
                              <a:srgbClr val="FF0000"/>
                            </a:solidFill>
                          </a:rPr>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 </a:t>
                        </a:r>
                        <a:r>
                          <a:rPr lang="en-US" dirty="0">
                            <a:solidFill>
                              <a:srgbClr val="FF0000"/>
                            </a:solidFill>
                          </a:rPr>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 </a:t>
                        </a:r>
                        <a:r>
                          <a:rPr lang="en-US" dirty="0">
                            <a:solidFill>
                              <a:srgbClr val="FF0000"/>
                            </a:solidFill>
                          </a:rPr>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 </a:t>
                        </a:r>
                        <a:r>
                          <a:rPr lang="en-US" dirty="0">
                            <a:solidFill>
                              <a:srgbClr val="FF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517812"/>
                    </a:ext>
                  </a:extLst>
                </a:tr>
              </a:tbl>
            </a:graphicData>
          </a:graphic>
        </p:graphicFrame>
        <p:grpSp>
          <p:nvGrpSpPr>
            <p:cNvPr id="60" name="Group 59">
              <a:extLst>
                <a:ext uri="{FF2B5EF4-FFF2-40B4-BE49-F238E27FC236}">
                  <a16:creationId xmlns:a16="http://schemas.microsoft.com/office/drawing/2014/main" id="{92B2DF65-D48D-47CA-A6D3-6D347D8C90BC}"/>
                </a:ext>
              </a:extLst>
            </p:cNvPr>
            <p:cNvGrpSpPr/>
            <p:nvPr/>
          </p:nvGrpSpPr>
          <p:grpSpPr>
            <a:xfrm>
              <a:off x="1724929" y="3258213"/>
              <a:ext cx="662642" cy="253030"/>
              <a:chOff x="1260965" y="3070159"/>
              <a:chExt cx="662642" cy="253030"/>
            </a:xfrm>
          </p:grpSpPr>
          <p:sp>
            <p:nvSpPr>
              <p:cNvPr id="85" name="Hexagon 84">
                <a:extLst>
                  <a:ext uri="{FF2B5EF4-FFF2-40B4-BE49-F238E27FC236}">
                    <a16:creationId xmlns:a16="http://schemas.microsoft.com/office/drawing/2014/main" id="{105EED6D-8B1D-47E2-A14B-1BB343AC1972}"/>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86" name="Hexagon 85">
                <a:extLst>
                  <a:ext uri="{FF2B5EF4-FFF2-40B4-BE49-F238E27FC236}">
                    <a16:creationId xmlns:a16="http://schemas.microsoft.com/office/drawing/2014/main" id="{5CE2E4B6-BE3C-47F3-B117-8C8D54768099}"/>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61" name="Group 60">
              <a:extLst>
                <a:ext uri="{FF2B5EF4-FFF2-40B4-BE49-F238E27FC236}">
                  <a16:creationId xmlns:a16="http://schemas.microsoft.com/office/drawing/2014/main" id="{68A50B3F-F97C-4157-B982-A6B6AF3B7A8A}"/>
                </a:ext>
              </a:extLst>
            </p:cNvPr>
            <p:cNvGrpSpPr/>
            <p:nvPr/>
          </p:nvGrpSpPr>
          <p:grpSpPr>
            <a:xfrm>
              <a:off x="3848838" y="3258213"/>
              <a:ext cx="662642" cy="253030"/>
              <a:chOff x="1260965" y="3070159"/>
              <a:chExt cx="662642" cy="253030"/>
            </a:xfrm>
          </p:grpSpPr>
          <p:sp>
            <p:nvSpPr>
              <p:cNvPr id="83" name="Hexagon 82">
                <a:extLst>
                  <a:ext uri="{FF2B5EF4-FFF2-40B4-BE49-F238E27FC236}">
                    <a16:creationId xmlns:a16="http://schemas.microsoft.com/office/drawing/2014/main" id="{26EBD617-C47E-4F9C-A3CF-97998860BD27}"/>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84" name="Hexagon 83">
                <a:extLst>
                  <a:ext uri="{FF2B5EF4-FFF2-40B4-BE49-F238E27FC236}">
                    <a16:creationId xmlns:a16="http://schemas.microsoft.com/office/drawing/2014/main" id="{63EDD0FF-5DBD-47CB-9558-217693ECA9CF}"/>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62" name="Group 61">
              <a:extLst>
                <a:ext uri="{FF2B5EF4-FFF2-40B4-BE49-F238E27FC236}">
                  <a16:creationId xmlns:a16="http://schemas.microsoft.com/office/drawing/2014/main" id="{EAC423D1-326E-428F-95F2-1CE77A2EF589}"/>
                </a:ext>
              </a:extLst>
            </p:cNvPr>
            <p:cNvGrpSpPr/>
            <p:nvPr/>
          </p:nvGrpSpPr>
          <p:grpSpPr>
            <a:xfrm>
              <a:off x="2783181" y="3258213"/>
              <a:ext cx="662642" cy="253030"/>
              <a:chOff x="1260965" y="3070159"/>
              <a:chExt cx="662642" cy="253030"/>
            </a:xfrm>
          </p:grpSpPr>
          <p:sp>
            <p:nvSpPr>
              <p:cNvPr id="81" name="Hexagon 80">
                <a:extLst>
                  <a:ext uri="{FF2B5EF4-FFF2-40B4-BE49-F238E27FC236}">
                    <a16:creationId xmlns:a16="http://schemas.microsoft.com/office/drawing/2014/main" id="{B62A1EA6-21D5-4CE8-A4B9-6863C0876C44}"/>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82" name="Hexagon 81">
                <a:extLst>
                  <a:ext uri="{FF2B5EF4-FFF2-40B4-BE49-F238E27FC236}">
                    <a16:creationId xmlns:a16="http://schemas.microsoft.com/office/drawing/2014/main" id="{086B35C3-BC46-43D7-A2A2-1FEAD7C8B6D4}"/>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63" name="Group 62">
              <a:extLst>
                <a:ext uri="{FF2B5EF4-FFF2-40B4-BE49-F238E27FC236}">
                  <a16:creationId xmlns:a16="http://schemas.microsoft.com/office/drawing/2014/main" id="{2ED09705-2A8F-49DD-B066-693AABFEEB5C}"/>
                </a:ext>
              </a:extLst>
            </p:cNvPr>
            <p:cNvGrpSpPr/>
            <p:nvPr/>
          </p:nvGrpSpPr>
          <p:grpSpPr>
            <a:xfrm>
              <a:off x="4880607" y="3258213"/>
              <a:ext cx="662642" cy="253030"/>
              <a:chOff x="1260965" y="3070159"/>
              <a:chExt cx="662642" cy="253030"/>
            </a:xfrm>
          </p:grpSpPr>
          <p:sp>
            <p:nvSpPr>
              <p:cNvPr id="79" name="Hexagon 78">
                <a:extLst>
                  <a:ext uri="{FF2B5EF4-FFF2-40B4-BE49-F238E27FC236}">
                    <a16:creationId xmlns:a16="http://schemas.microsoft.com/office/drawing/2014/main" id="{7DB01942-ED9E-4249-AB0A-3442780773E7}"/>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80" name="Hexagon 79">
                <a:extLst>
                  <a:ext uri="{FF2B5EF4-FFF2-40B4-BE49-F238E27FC236}">
                    <a16:creationId xmlns:a16="http://schemas.microsoft.com/office/drawing/2014/main" id="{776C3975-CF94-44B2-B01D-D0CBB1C9D1BB}"/>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pic>
          <p:nvPicPr>
            <p:cNvPr id="64" name="Graphic 63" descr="User">
              <a:extLst>
                <a:ext uri="{FF2B5EF4-FFF2-40B4-BE49-F238E27FC236}">
                  <a16:creationId xmlns:a16="http://schemas.microsoft.com/office/drawing/2014/main" id="{BB9902DA-467D-4AF9-8709-C9669BCFD75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00540" y="3356674"/>
              <a:ext cx="293516" cy="290129"/>
            </a:xfrm>
            <a:prstGeom prst="rect">
              <a:avLst/>
            </a:prstGeom>
          </p:spPr>
        </p:pic>
        <p:pic>
          <p:nvPicPr>
            <p:cNvPr id="65" name="Graphic 64" descr="User">
              <a:extLst>
                <a:ext uri="{FF2B5EF4-FFF2-40B4-BE49-F238E27FC236}">
                  <a16:creationId xmlns:a16="http://schemas.microsoft.com/office/drawing/2014/main" id="{8733F090-1DD0-45B0-9692-F20943FCE27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186434" y="3356674"/>
              <a:ext cx="293516" cy="290129"/>
            </a:xfrm>
            <a:prstGeom prst="rect">
              <a:avLst/>
            </a:prstGeom>
          </p:spPr>
        </p:pic>
        <p:pic>
          <p:nvPicPr>
            <p:cNvPr id="66" name="Graphic 65" descr="User">
              <a:extLst>
                <a:ext uri="{FF2B5EF4-FFF2-40B4-BE49-F238E27FC236}">
                  <a16:creationId xmlns:a16="http://schemas.microsoft.com/office/drawing/2014/main" id="{DF0C01D5-4254-4299-92B3-1320BBD658F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882720" y="3356674"/>
              <a:ext cx="293516" cy="290129"/>
            </a:xfrm>
            <a:prstGeom prst="rect">
              <a:avLst/>
            </a:prstGeom>
          </p:spPr>
        </p:pic>
        <p:pic>
          <p:nvPicPr>
            <p:cNvPr id="67" name="Graphic 66" descr="User">
              <a:extLst>
                <a:ext uri="{FF2B5EF4-FFF2-40B4-BE49-F238E27FC236}">
                  <a16:creationId xmlns:a16="http://schemas.microsoft.com/office/drawing/2014/main" id="{4FBCAEE1-CA4E-4A79-ACF0-296A416282D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317238" y="3356674"/>
              <a:ext cx="293516" cy="290129"/>
            </a:xfrm>
            <a:prstGeom prst="rect">
              <a:avLst/>
            </a:prstGeom>
          </p:spPr>
        </p:pic>
        <p:grpSp>
          <p:nvGrpSpPr>
            <p:cNvPr id="68" name="Group 67">
              <a:extLst>
                <a:ext uri="{FF2B5EF4-FFF2-40B4-BE49-F238E27FC236}">
                  <a16:creationId xmlns:a16="http://schemas.microsoft.com/office/drawing/2014/main" id="{902F67B3-FDB9-4083-93EB-5472C65627BE}"/>
                </a:ext>
              </a:extLst>
            </p:cNvPr>
            <p:cNvGrpSpPr/>
            <p:nvPr/>
          </p:nvGrpSpPr>
          <p:grpSpPr>
            <a:xfrm>
              <a:off x="736445" y="3677662"/>
              <a:ext cx="662642" cy="253030"/>
              <a:chOff x="1260965" y="3070159"/>
              <a:chExt cx="662642" cy="253030"/>
            </a:xfrm>
          </p:grpSpPr>
          <p:sp>
            <p:nvSpPr>
              <p:cNvPr id="77" name="Hexagon 76">
                <a:extLst>
                  <a:ext uri="{FF2B5EF4-FFF2-40B4-BE49-F238E27FC236}">
                    <a16:creationId xmlns:a16="http://schemas.microsoft.com/office/drawing/2014/main" id="{B0F69C62-C6E1-47B4-905C-FB7C1B7CD640}"/>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78" name="Hexagon 77">
                <a:extLst>
                  <a:ext uri="{FF2B5EF4-FFF2-40B4-BE49-F238E27FC236}">
                    <a16:creationId xmlns:a16="http://schemas.microsoft.com/office/drawing/2014/main" id="{5B7BBA7A-A269-477F-97BD-D9B9127FE866}"/>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69" name="Group 68">
              <a:extLst>
                <a:ext uri="{FF2B5EF4-FFF2-40B4-BE49-F238E27FC236}">
                  <a16:creationId xmlns:a16="http://schemas.microsoft.com/office/drawing/2014/main" id="{363EEEB7-75EA-4E93-B2CB-58A9AD6FE7B3}"/>
                </a:ext>
              </a:extLst>
            </p:cNvPr>
            <p:cNvGrpSpPr/>
            <p:nvPr/>
          </p:nvGrpSpPr>
          <p:grpSpPr>
            <a:xfrm>
              <a:off x="736445" y="4080334"/>
              <a:ext cx="662642" cy="253030"/>
              <a:chOff x="1260965" y="3070159"/>
              <a:chExt cx="662642" cy="253030"/>
            </a:xfrm>
          </p:grpSpPr>
          <p:sp>
            <p:nvSpPr>
              <p:cNvPr id="75" name="Hexagon 74">
                <a:extLst>
                  <a:ext uri="{FF2B5EF4-FFF2-40B4-BE49-F238E27FC236}">
                    <a16:creationId xmlns:a16="http://schemas.microsoft.com/office/drawing/2014/main" id="{E384B349-85B2-4612-A98C-DED1716940C6}"/>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76" name="Hexagon 75">
                <a:extLst>
                  <a:ext uri="{FF2B5EF4-FFF2-40B4-BE49-F238E27FC236}">
                    <a16:creationId xmlns:a16="http://schemas.microsoft.com/office/drawing/2014/main" id="{717046DC-9C39-4D65-8DFC-4689A05C144F}"/>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70" name="Group 69">
              <a:extLst>
                <a:ext uri="{FF2B5EF4-FFF2-40B4-BE49-F238E27FC236}">
                  <a16:creationId xmlns:a16="http://schemas.microsoft.com/office/drawing/2014/main" id="{3C004A75-8AA2-4F6F-B415-478D8415867B}"/>
                </a:ext>
              </a:extLst>
            </p:cNvPr>
            <p:cNvGrpSpPr/>
            <p:nvPr/>
          </p:nvGrpSpPr>
          <p:grpSpPr>
            <a:xfrm>
              <a:off x="736445" y="4474616"/>
              <a:ext cx="662642" cy="253030"/>
              <a:chOff x="1260965" y="3070159"/>
              <a:chExt cx="662642" cy="253030"/>
            </a:xfrm>
          </p:grpSpPr>
          <p:sp>
            <p:nvSpPr>
              <p:cNvPr id="73" name="Hexagon 72">
                <a:extLst>
                  <a:ext uri="{FF2B5EF4-FFF2-40B4-BE49-F238E27FC236}">
                    <a16:creationId xmlns:a16="http://schemas.microsoft.com/office/drawing/2014/main" id="{DFFD8715-F9B0-4598-94F6-B2F8B7C6B6E7}"/>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74" name="Hexagon 73">
                <a:extLst>
                  <a:ext uri="{FF2B5EF4-FFF2-40B4-BE49-F238E27FC236}">
                    <a16:creationId xmlns:a16="http://schemas.microsoft.com/office/drawing/2014/main" id="{E22E967D-9256-4404-ADCB-86F1EECBEC82}"/>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sp>
          <p:nvSpPr>
            <p:cNvPr id="71" name="Explosion: 8 Points 70">
              <a:extLst>
                <a:ext uri="{FF2B5EF4-FFF2-40B4-BE49-F238E27FC236}">
                  <a16:creationId xmlns:a16="http://schemas.microsoft.com/office/drawing/2014/main" id="{577F18F9-4DA9-4CDC-A5D5-C8419B3B76A2}"/>
                </a:ext>
              </a:extLst>
            </p:cNvPr>
            <p:cNvSpPr/>
            <p:nvPr/>
          </p:nvSpPr>
          <p:spPr>
            <a:xfrm>
              <a:off x="677834" y="3586922"/>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2" name="Explosion: 8 Points 71">
              <a:extLst>
                <a:ext uri="{FF2B5EF4-FFF2-40B4-BE49-F238E27FC236}">
                  <a16:creationId xmlns:a16="http://schemas.microsoft.com/office/drawing/2014/main" id="{A8E0060B-0094-4439-937B-1F4A866B6724}"/>
                </a:ext>
              </a:extLst>
            </p:cNvPr>
            <p:cNvSpPr/>
            <p:nvPr/>
          </p:nvSpPr>
          <p:spPr>
            <a:xfrm>
              <a:off x="1046949" y="3972816"/>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87" name="Group 86">
            <a:extLst>
              <a:ext uri="{FF2B5EF4-FFF2-40B4-BE49-F238E27FC236}">
                <a16:creationId xmlns:a16="http://schemas.microsoft.com/office/drawing/2014/main" id="{3AB005D6-45EC-4D4F-8D2E-E20AD1975874}"/>
              </a:ext>
            </a:extLst>
          </p:cNvPr>
          <p:cNvGrpSpPr/>
          <p:nvPr/>
        </p:nvGrpSpPr>
        <p:grpSpPr>
          <a:xfrm>
            <a:off x="516072" y="2642797"/>
            <a:ext cx="4651604" cy="503620"/>
            <a:chOff x="160986" y="2102220"/>
            <a:chExt cx="4651604" cy="503620"/>
          </a:xfrm>
        </p:grpSpPr>
        <p:sp>
          <p:nvSpPr>
            <p:cNvPr id="88" name="TextBox 87">
              <a:extLst>
                <a:ext uri="{FF2B5EF4-FFF2-40B4-BE49-F238E27FC236}">
                  <a16:creationId xmlns:a16="http://schemas.microsoft.com/office/drawing/2014/main" id="{88E3D321-8569-4C5E-92DE-91B17DE3EA08}"/>
                </a:ext>
              </a:extLst>
            </p:cNvPr>
            <p:cNvSpPr txBox="1"/>
            <p:nvPr/>
          </p:nvSpPr>
          <p:spPr>
            <a:xfrm>
              <a:off x="160986" y="2144175"/>
              <a:ext cx="1168275" cy="461665"/>
            </a:xfrm>
            <a:prstGeom prst="rect">
              <a:avLst/>
            </a:prstGeom>
            <a:noFill/>
          </p:spPr>
          <p:txBody>
            <a:bodyPr wrap="square" rtlCol="0">
              <a:spAutoFit/>
            </a:bodyPr>
            <a:lstStyle/>
            <a:p>
              <a:pPr algn="ctr"/>
              <a:r>
                <a:rPr lang="en-US" sz="2400" dirty="0">
                  <a:latin typeface="+mj-lt"/>
                  <a:cs typeface="Times New Roman" panose="02020603050405020304" pitchFamily="18" charset="0"/>
                </a:rPr>
                <a:t>s</a:t>
              </a:r>
              <a:r>
                <a:rPr lang="en-US" sz="2400" b="1" dirty="0">
                  <a:latin typeface="+mj-lt"/>
                  <a:cs typeface="Times New Roman" panose="02020603050405020304" pitchFamily="18" charset="0"/>
                </a:rPr>
                <a:t> </a:t>
              </a:r>
              <a:r>
                <a:rPr lang="en-US" sz="2400" dirty="0">
                  <a:latin typeface="+mj-lt"/>
                  <a:cs typeface="Times New Roman" panose="02020603050405020304" pitchFamily="18" charset="0"/>
                </a:rPr>
                <a:t>= &lt;</a:t>
              </a:r>
            </a:p>
          </p:txBody>
        </p:sp>
        <p:grpSp>
          <p:nvGrpSpPr>
            <p:cNvPr id="89" name="Group 88">
              <a:extLst>
                <a:ext uri="{FF2B5EF4-FFF2-40B4-BE49-F238E27FC236}">
                  <a16:creationId xmlns:a16="http://schemas.microsoft.com/office/drawing/2014/main" id="{11B4C9F4-6E7B-4E5D-9A25-5F415701B740}"/>
                </a:ext>
              </a:extLst>
            </p:cNvPr>
            <p:cNvGrpSpPr/>
            <p:nvPr/>
          </p:nvGrpSpPr>
          <p:grpSpPr>
            <a:xfrm>
              <a:off x="1001326" y="2149258"/>
              <a:ext cx="1283137" cy="414107"/>
              <a:chOff x="1068325" y="1847212"/>
              <a:chExt cx="2123747" cy="685397"/>
            </a:xfrm>
          </p:grpSpPr>
          <p:pic>
            <p:nvPicPr>
              <p:cNvPr id="98" name="Graphic 97" descr="User">
                <a:extLst>
                  <a:ext uri="{FF2B5EF4-FFF2-40B4-BE49-F238E27FC236}">
                    <a16:creationId xmlns:a16="http://schemas.microsoft.com/office/drawing/2014/main" id="{ECE2CDC9-AE86-46F6-A07D-3CCADAD62C5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558758" y="1847212"/>
                <a:ext cx="586530" cy="579761"/>
              </a:xfrm>
              <a:prstGeom prst="rect">
                <a:avLst/>
              </a:prstGeom>
            </p:spPr>
          </p:pic>
          <p:sp>
            <p:nvSpPr>
              <p:cNvPr id="99" name="TextBox 98">
                <a:extLst>
                  <a:ext uri="{FF2B5EF4-FFF2-40B4-BE49-F238E27FC236}">
                    <a16:creationId xmlns:a16="http://schemas.microsoft.com/office/drawing/2014/main" id="{106A3198-9935-477D-A8CA-E41492F1270C}"/>
                  </a:ext>
                </a:extLst>
              </p:cNvPr>
              <p:cNvSpPr txBox="1"/>
              <p:nvPr/>
            </p:nvSpPr>
            <p:spPr>
              <a:xfrm>
                <a:off x="2652969" y="2070243"/>
                <a:ext cx="394612" cy="382055"/>
              </a:xfrm>
              <a:prstGeom prst="rect">
                <a:avLst/>
              </a:prstGeom>
              <a:noFill/>
            </p:spPr>
            <p:txBody>
              <a:bodyPr wrap="square" rtlCol="0">
                <a:spAutoFit/>
              </a:bodyPr>
              <a:lstStyle/>
              <a:p>
                <a:r>
                  <a:rPr lang="en-US" sz="900" b="1" dirty="0"/>
                  <a:t>0</a:t>
                </a:r>
              </a:p>
            </p:txBody>
          </p:sp>
          <p:sp>
            <p:nvSpPr>
              <p:cNvPr id="100" name="Double Bracket 99">
                <a:extLst>
                  <a:ext uri="{FF2B5EF4-FFF2-40B4-BE49-F238E27FC236}">
                    <a16:creationId xmlns:a16="http://schemas.microsoft.com/office/drawing/2014/main" id="{68FC78A6-F7E5-4CA4-898C-104F62A66442}"/>
                  </a:ext>
                </a:extLst>
              </p:cNvPr>
              <p:cNvSpPr/>
              <p:nvPr/>
            </p:nvSpPr>
            <p:spPr>
              <a:xfrm>
                <a:off x="2004970" y="1959954"/>
                <a:ext cx="1187102" cy="478068"/>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1" name="Graphic 100" descr="User">
                <a:extLst>
                  <a:ext uri="{FF2B5EF4-FFF2-40B4-BE49-F238E27FC236}">
                    <a16:creationId xmlns:a16="http://schemas.microsoft.com/office/drawing/2014/main" id="{7EB140E5-85D8-4589-A527-000B58E06A5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039401" y="1853568"/>
                <a:ext cx="586530" cy="579761"/>
              </a:xfrm>
              <a:prstGeom prst="rect">
                <a:avLst/>
              </a:prstGeom>
            </p:spPr>
          </p:pic>
          <p:sp>
            <p:nvSpPr>
              <p:cNvPr id="102" name="TextBox 101">
                <a:extLst>
                  <a:ext uri="{FF2B5EF4-FFF2-40B4-BE49-F238E27FC236}">
                    <a16:creationId xmlns:a16="http://schemas.microsoft.com/office/drawing/2014/main" id="{4F2D5B2A-D845-4A1A-8857-57B0342636FE}"/>
                  </a:ext>
                </a:extLst>
              </p:cNvPr>
              <p:cNvSpPr txBox="1"/>
              <p:nvPr/>
            </p:nvSpPr>
            <p:spPr>
              <a:xfrm>
                <a:off x="2136969" y="2070339"/>
                <a:ext cx="394611" cy="382055"/>
              </a:xfrm>
              <a:prstGeom prst="rect">
                <a:avLst/>
              </a:prstGeom>
              <a:noFill/>
            </p:spPr>
            <p:txBody>
              <a:bodyPr wrap="square" rtlCol="0">
                <a:spAutoFit/>
              </a:bodyPr>
              <a:lstStyle/>
              <a:p>
                <a:r>
                  <a:rPr lang="en-US" sz="900" b="1" dirty="0"/>
                  <a:t>0</a:t>
                </a:r>
              </a:p>
            </p:txBody>
          </p:sp>
          <p:sp>
            <p:nvSpPr>
              <p:cNvPr id="103" name="TextBox 102">
                <a:extLst>
                  <a:ext uri="{FF2B5EF4-FFF2-40B4-BE49-F238E27FC236}">
                    <a16:creationId xmlns:a16="http://schemas.microsoft.com/office/drawing/2014/main" id="{9324252B-A32C-4D4B-90A3-2D38E2BE7FE3}"/>
                  </a:ext>
                </a:extLst>
              </p:cNvPr>
              <p:cNvSpPr txBox="1"/>
              <p:nvPr/>
            </p:nvSpPr>
            <p:spPr>
              <a:xfrm>
                <a:off x="1068325" y="1921320"/>
                <a:ext cx="920542" cy="611289"/>
              </a:xfrm>
              <a:prstGeom prst="rect">
                <a:avLst/>
              </a:prstGeom>
              <a:noFill/>
            </p:spPr>
            <p:txBody>
              <a:bodyPr wrap="square" rtlCol="0">
                <a:spAutoFit/>
              </a:bodyPr>
              <a:lstStyle/>
              <a:p>
                <a:r>
                  <a:rPr lang="en-US" sz="1800" i="1" dirty="0"/>
                  <a:t>E</a:t>
                </a:r>
                <a:r>
                  <a:rPr lang="en-US" sz="1800" dirty="0"/>
                  <a:t> =</a:t>
                </a:r>
              </a:p>
            </p:txBody>
          </p:sp>
        </p:grpSp>
        <p:grpSp>
          <p:nvGrpSpPr>
            <p:cNvPr id="90" name="Group 89">
              <a:extLst>
                <a:ext uri="{FF2B5EF4-FFF2-40B4-BE49-F238E27FC236}">
                  <a16:creationId xmlns:a16="http://schemas.microsoft.com/office/drawing/2014/main" id="{7D780798-3FF0-4A3D-A7B2-DB601609BE79}"/>
                </a:ext>
              </a:extLst>
            </p:cNvPr>
            <p:cNvGrpSpPr/>
            <p:nvPr/>
          </p:nvGrpSpPr>
          <p:grpSpPr>
            <a:xfrm>
              <a:off x="3005283" y="2158917"/>
              <a:ext cx="1283869" cy="392993"/>
              <a:chOff x="4231823" y="1444542"/>
              <a:chExt cx="2124960" cy="740430"/>
            </a:xfrm>
          </p:grpSpPr>
          <p:grpSp>
            <p:nvGrpSpPr>
              <p:cNvPr id="93" name="Group 92">
                <a:extLst>
                  <a:ext uri="{FF2B5EF4-FFF2-40B4-BE49-F238E27FC236}">
                    <a16:creationId xmlns:a16="http://schemas.microsoft.com/office/drawing/2014/main" id="{30BF8FC7-F460-42A5-937D-50DE7EAC08A9}"/>
                  </a:ext>
                </a:extLst>
              </p:cNvPr>
              <p:cNvGrpSpPr/>
              <p:nvPr/>
            </p:nvGrpSpPr>
            <p:grpSpPr>
              <a:xfrm>
                <a:off x="5189201" y="1591925"/>
                <a:ext cx="1020984" cy="390999"/>
                <a:chOff x="3620478" y="3074693"/>
                <a:chExt cx="883953" cy="338521"/>
              </a:xfrm>
            </p:grpSpPr>
            <p:sp>
              <p:nvSpPr>
                <p:cNvPr id="96" name="Hexagon 95">
                  <a:extLst>
                    <a:ext uri="{FF2B5EF4-FFF2-40B4-BE49-F238E27FC236}">
                      <a16:creationId xmlns:a16="http://schemas.microsoft.com/office/drawing/2014/main" id="{1BB999DA-667C-427F-B50E-CD1BD6AB13A0}"/>
                    </a:ext>
                  </a:extLst>
                </p:cNvPr>
                <p:cNvSpPr/>
                <p:nvPr/>
              </p:nvSpPr>
              <p:spPr>
                <a:xfrm>
                  <a:off x="3620478" y="3074693"/>
                  <a:ext cx="392684" cy="338521"/>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97" name="Hexagon 96">
                  <a:extLst>
                    <a:ext uri="{FF2B5EF4-FFF2-40B4-BE49-F238E27FC236}">
                      <a16:creationId xmlns:a16="http://schemas.microsoft.com/office/drawing/2014/main" id="{21BAC8BE-5CC3-42AF-B641-A5109A305EC2}"/>
                    </a:ext>
                  </a:extLst>
                </p:cNvPr>
                <p:cNvSpPr/>
                <p:nvPr/>
              </p:nvSpPr>
              <p:spPr>
                <a:xfrm>
                  <a:off x="4111747" y="3074693"/>
                  <a:ext cx="392684" cy="338521"/>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sp>
            <p:nvSpPr>
              <p:cNvPr id="94" name="Double Bracket 93">
                <a:extLst>
                  <a:ext uri="{FF2B5EF4-FFF2-40B4-BE49-F238E27FC236}">
                    <a16:creationId xmlns:a16="http://schemas.microsoft.com/office/drawing/2014/main" id="{84FEADDF-76C4-437B-B071-F080B6723C37}"/>
                  </a:ext>
                </a:extLst>
              </p:cNvPr>
              <p:cNvSpPr/>
              <p:nvPr/>
            </p:nvSpPr>
            <p:spPr>
              <a:xfrm>
                <a:off x="5069197" y="1508248"/>
                <a:ext cx="1287586" cy="547471"/>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C803D5A5-853F-471C-95C2-A16E1BEA7D78}"/>
                      </a:ext>
                    </a:extLst>
                  </p:cNvPr>
                  <p:cNvSpPr txBox="1"/>
                  <p:nvPr/>
                </p:nvSpPr>
                <p:spPr>
                  <a:xfrm>
                    <a:off x="4231823" y="1444542"/>
                    <a:ext cx="848776" cy="740430"/>
                  </a:xfrm>
                  <a:prstGeom prst="rect">
                    <a:avLst/>
                  </a:prstGeom>
                  <a:noFill/>
                </p:spPr>
                <p:txBody>
                  <a:bodyPr wrap="square" rtlCol="0">
                    <a:spAutoFit/>
                  </a:bodyPr>
                  <a:lstStyle/>
                  <a:p>
                    <a14:m>
                      <m:oMath xmlns:m="http://schemas.openxmlformats.org/officeDocument/2006/math">
                        <m:r>
                          <a:rPr lang="en-US" sz="2000" i="1" smtClean="0">
                            <a:latin typeface="Cambria Math" panose="02040503050406030204" pitchFamily="18" charset="0"/>
                            <a:ea typeface="Cambria Math" panose="02040503050406030204" pitchFamily="18" charset="0"/>
                          </a:rPr>
                          <m:t>𝜃</m:t>
                        </m:r>
                        <m:r>
                          <a:rPr lang="en-US" sz="2000" b="0" i="0" smtClean="0">
                            <a:latin typeface="Cambria Math" panose="02040503050406030204" pitchFamily="18" charset="0"/>
                            <a:ea typeface="Cambria Math" panose="02040503050406030204" pitchFamily="18" charset="0"/>
                          </a:rPr>
                          <m:t> </m:t>
                        </m:r>
                      </m:oMath>
                    </a14:m>
                    <a:r>
                      <a:rPr lang="en-US" sz="1600" dirty="0"/>
                      <a:t>= </a:t>
                    </a:r>
                  </a:p>
                </p:txBody>
              </p:sp>
            </mc:Choice>
            <mc:Fallback xmlns="">
              <p:sp>
                <p:nvSpPr>
                  <p:cNvPr id="95" name="TextBox 94">
                    <a:extLst>
                      <a:ext uri="{FF2B5EF4-FFF2-40B4-BE49-F238E27FC236}">
                        <a16:creationId xmlns:a16="http://schemas.microsoft.com/office/drawing/2014/main" id="{C803D5A5-853F-471C-95C2-A16E1BEA7D78}"/>
                      </a:ext>
                    </a:extLst>
                  </p:cNvPr>
                  <p:cNvSpPr txBox="1">
                    <a:spLocks noRot="1" noChangeAspect="1" noMove="1" noResize="1" noEditPoints="1" noAdjustHandles="1" noChangeArrowheads="1" noChangeShapeType="1" noTextEdit="1"/>
                  </p:cNvSpPr>
                  <p:nvPr/>
                </p:nvSpPr>
                <p:spPr>
                  <a:xfrm>
                    <a:off x="4231823" y="1444542"/>
                    <a:ext cx="848776" cy="740430"/>
                  </a:xfrm>
                  <a:prstGeom prst="rect">
                    <a:avLst/>
                  </a:prstGeom>
                  <a:blipFill>
                    <a:blip r:embed="rId16"/>
                    <a:stretch>
                      <a:fillRect r="-17857" b="-18750"/>
                    </a:stretch>
                  </a:blipFill>
                </p:spPr>
                <p:txBody>
                  <a:bodyPr/>
                  <a:lstStyle/>
                  <a:p>
                    <a:r>
                      <a:rPr lang="en-US">
                        <a:noFill/>
                      </a:rPr>
                      <a:t> </a:t>
                    </a:r>
                  </a:p>
                </p:txBody>
              </p:sp>
            </mc:Fallback>
          </mc:AlternateContent>
        </p:grpSp>
        <p:sp>
          <p:nvSpPr>
            <p:cNvPr id="91" name="TextBox 90">
              <a:extLst>
                <a:ext uri="{FF2B5EF4-FFF2-40B4-BE49-F238E27FC236}">
                  <a16:creationId xmlns:a16="http://schemas.microsoft.com/office/drawing/2014/main" id="{29475937-5D63-4187-A371-5B71857B9492}"/>
                </a:ext>
              </a:extLst>
            </p:cNvPr>
            <p:cNvSpPr txBox="1"/>
            <p:nvPr/>
          </p:nvSpPr>
          <p:spPr>
            <a:xfrm>
              <a:off x="2221651" y="2171098"/>
              <a:ext cx="924603" cy="369332"/>
            </a:xfrm>
            <a:prstGeom prst="rect">
              <a:avLst/>
            </a:prstGeom>
            <a:noFill/>
          </p:spPr>
          <p:txBody>
            <a:bodyPr wrap="square" rtlCol="0">
              <a:spAutoFit/>
            </a:bodyPr>
            <a:lstStyle/>
            <a:p>
              <a:pPr algn="ctr"/>
              <a:r>
                <a:rPr lang="en-US" sz="1800" dirty="0">
                  <a:latin typeface="+mj-lt"/>
                  <a:cs typeface="Times New Roman" panose="02020603050405020304" pitchFamily="18" charset="0"/>
                </a:rPr>
                <a:t>, B = 7,</a:t>
              </a:r>
            </a:p>
          </p:txBody>
        </p:sp>
        <p:sp>
          <p:nvSpPr>
            <p:cNvPr id="92" name="TextBox 91">
              <a:extLst>
                <a:ext uri="{FF2B5EF4-FFF2-40B4-BE49-F238E27FC236}">
                  <a16:creationId xmlns:a16="http://schemas.microsoft.com/office/drawing/2014/main" id="{F2364190-4B40-482E-946A-A3426CFB2AD1}"/>
                </a:ext>
              </a:extLst>
            </p:cNvPr>
            <p:cNvSpPr txBox="1"/>
            <p:nvPr/>
          </p:nvSpPr>
          <p:spPr>
            <a:xfrm>
              <a:off x="4150669" y="2102220"/>
              <a:ext cx="661921" cy="461665"/>
            </a:xfrm>
            <a:prstGeom prst="rect">
              <a:avLst/>
            </a:prstGeom>
            <a:noFill/>
          </p:spPr>
          <p:txBody>
            <a:bodyPr wrap="square" rtlCol="0">
              <a:spAutoFit/>
            </a:bodyPr>
            <a:lstStyle/>
            <a:p>
              <a:pPr algn="ctr"/>
              <a:r>
                <a:rPr lang="en-US" sz="2400" dirty="0">
                  <a:latin typeface="+mj-lt"/>
                  <a:cs typeface="Times New Roman" panose="02020603050405020304" pitchFamily="18" charset="0"/>
                </a:rPr>
                <a:t>&gt;</a:t>
              </a:r>
            </a:p>
          </p:txBody>
        </p:sp>
      </p:grpSp>
      <p:pic>
        <p:nvPicPr>
          <p:cNvPr id="3" name="Picture 2">
            <a:extLst>
              <a:ext uri="{FF2B5EF4-FFF2-40B4-BE49-F238E27FC236}">
                <a16:creationId xmlns:a16="http://schemas.microsoft.com/office/drawing/2014/main" id="{B7DA603A-DB48-4EE2-9F77-4E0FD20EBDDA}"/>
              </a:ext>
            </a:extLst>
          </p:cNvPr>
          <p:cNvPicPr>
            <a:picLocks noChangeAspect="1"/>
          </p:cNvPicPr>
          <p:nvPr/>
        </p:nvPicPr>
        <p:blipFill>
          <a:blip r:embed="rId17"/>
          <a:stretch>
            <a:fillRect/>
          </a:stretch>
        </p:blipFill>
        <p:spPr>
          <a:xfrm>
            <a:off x="3172487" y="1679377"/>
            <a:ext cx="5013680" cy="537180"/>
          </a:xfrm>
          <a:prstGeom prst="rect">
            <a:avLst/>
          </a:prstGeom>
        </p:spPr>
      </p:pic>
    </p:spTree>
    <p:extLst>
      <p:ext uri="{BB962C8B-B14F-4D97-AF65-F5344CB8AC3E}">
        <p14:creationId xmlns:p14="http://schemas.microsoft.com/office/powerpoint/2010/main" val="1715304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EDC6150D-0EAC-4DC8-9713-54F1B6556A2A}"/>
              </a:ext>
            </a:extLst>
          </p:cNvPr>
          <p:cNvSpPr>
            <a:spLocks noGrp="1"/>
          </p:cNvSpPr>
          <p:nvPr>
            <p:ph type="body" idx="1"/>
          </p:nvPr>
        </p:nvSpPr>
        <p:spPr>
          <a:xfrm>
            <a:off x="457200" y="1200151"/>
            <a:ext cx="8229600" cy="3394472"/>
          </a:xfrm>
        </p:spPr>
        <p:txBody>
          <a:bodyPr/>
          <a:lstStyle/>
          <a:p>
            <a:pPr>
              <a:buSzPct val="133000"/>
            </a:pPr>
            <a:r>
              <a:rPr lang="en-US" sz="2000" dirty="0">
                <a:latin typeface="+mn-lt"/>
              </a:rPr>
              <a:t>This payoff matrix is incomplete!</a:t>
            </a:r>
          </a:p>
          <a:p>
            <a:pPr>
              <a:buSzPct val="133000"/>
            </a:pPr>
            <a:r>
              <a:rPr lang="en-US" sz="2000" dirty="0">
                <a:latin typeface="+mn-lt"/>
              </a:rPr>
              <a:t>Need to consider future state values</a:t>
            </a:r>
          </a:p>
        </p:txBody>
      </p:sp>
      <p:sp>
        <p:nvSpPr>
          <p:cNvPr id="21" name="TextBox 20">
            <a:extLst>
              <a:ext uri="{FF2B5EF4-FFF2-40B4-BE49-F238E27FC236}">
                <a16:creationId xmlns:a16="http://schemas.microsoft.com/office/drawing/2014/main" id="{E615B064-A810-42C8-92F8-4AA77D47DA3C}"/>
              </a:ext>
            </a:extLst>
          </p:cNvPr>
          <p:cNvSpPr txBox="1"/>
          <p:nvPr/>
        </p:nvSpPr>
        <p:spPr>
          <a:xfrm>
            <a:off x="5875421" y="42718"/>
            <a:ext cx="2872740" cy="830997"/>
          </a:xfrm>
          <a:prstGeom prst="rect">
            <a:avLst/>
          </a:prstGeom>
          <a:noFill/>
        </p:spPr>
        <p:txBody>
          <a:bodyPr wrap="square" rtlCol="0">
            <a:spAutoFit/>
          </a:bodyPr>
          <a:lstStyle/>
          <a:p>
            <a:pPr algn="ctr"/>
            <a:r>
              <a:rPr lang="en-US" sz="2400" b="1" dirty="0">
                <a:solidFill>
                  <a:schemeClr val="bg1"/>
                </a:solidFill>
                <a:latin typeface="+mj-lt"/>
              </a:rPr>
              <a:t>VALUE ITERATION</a:t>
            </a:r>
          </a:p>
        </p:txBody>
      </p:sp>
      <p:sp>
        <p:nvSpPr>
          <p:cNvPr id="22" name="TextBox 21">
            <a:extLst>
              <a:ext uri="{FF2B5EF4-FFF2-40B4-BE49-F238E27FC236}">
                <a16:creationId xmlns:a16="http://schemas.microsoft.com/office/drawing/2014/main" id="{C21C04CF-53B6-4C5C-82FB-E3B87D6ECFD8}"/>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grpSp>
        <p:nvGrpSpPr>
          <p:cNvPr id="76" name="Group 75">
            <a:extLst>
              <a:ext uri="{FF2B5EF4-FFF2-40B4-BE49-F238E27FC236}">
                <a16:creationId xmlns:a16="http://schemas.microsoft.com/office/drawing/2014/main" id="{D262B7BF-F3AB-410A-80D0-12F6B50FC95C}"/>
              </a:ext>
            </a:extLst>
          </p:cNvPr>
          <p:cNvGrpSpPr/>
          <p:nvPr/>
        </p:nvGrpSpPr>
        <p:grpSpPr>
          <a:xfrm>
            <a:off x="146957" y="3161255"/>
            <a:ext cx="5090940" cy="1488002"/>
            <a:chOff x="677834" y="3258213"/>
            <a:chExt cx="5090940" cy="1488002"/>
          </a:xfrm>
        </p:grpSpPr>
        <p:graphicFrame>
          <p:nvGraphicFramePr>
            <p:cNvPr id="77" name="Content Placeholder 3">
              <a:extLst>
                <a:ext uri="{FF2B5EF4-FFF2-40B4-BE49-F238E27FC236}">
                  <a16:creationId xmlns:a16="http://schemas.microsoft.com/office/drawing/2014/main" id="{44EB3A52-4363-4302-A228-ED456D27A491}"/>
                </a:ext>
              </a:extLst>
            </p:cNvPr>
            <p:cNvGraphicFramePr>
              <a:graphicFrameLocks/>
            </p:cNvGraphicFramePr>
            <p:nvPr>
              <p:extLst>
                <p:ext uri="{D42A27DB-BD31-4B8C-83A1-F6EECF244321}">
                  <p14:modId xmlns:p14="http://schemas.microsoft.com/office/powerpoint/2010/main" val="690060789"/>
                </p:ext>
              </p:extLst>
            </p:nvPr>
          </p:nvGraphicFramePr>
          <p:xfrm>
            <a:off x="1505502" y="3633695"/>
            <a:ext cx="4263272" cy="1112520"/>
          </p:xfrm>
          <a:graphic>
            <a:graphicData uri="http://schemas.openxmlformats.org/drawingml/2006/table">
              <a:tbl>
                <a:tblPr bandRow="1">
                  <a:tableStyleId>{69CF1AB2-1976-4502-BF36-3FF5EA218861}</a:tableStyleId>
                </a:tblPr>
                <a:tblGrid>
                  <a:gridCol w="1065818">
                    <a:extLst>
                      <a:ext uri="{9D8B030D-6E8A-4147-A177-3AD203B41FA5}">
                        <a16:colId xmlns:a16="http://schemas.microsoft.com/office/drawing/2014/main" val="874849574"/>
                      </a:ext>
                    </a:extLst>
                  </a:gridCol>
                  <a:gridCol w="1065818">
                    <a:extLst>
                      <a:ext uri="{9D8B030D-6E8A-4147-A177-3AD203B41FA5}">
                        <a16:colId xmlns:a16="http://schemas.microsoft.com/office/drawing/2014/main" val="1134746053"/>
                      </a:ext>
                    </a:extLst>
                  </a:gridCol>
                  <a:gridCol w="1065818">
                    <a:extLst>
                      <a:ext uri="{9D8B030D-6E8A-4147-A177-3AD203B41FA5}">
                        <a16:colId xmlns:a16="http://schemas.microsoft.com/office/drawing/2014/main" val="1915946191"/>
                      </a:ext>
                    </a:extLst>
                  </a:gridCol>
                  <a:gridCol w="1065818">
                    <a:extLst>
                      <a:ext uri="{9D8B030D-6E8A-4147-A177-3AD203B41FA5}">
                        <a16:colId xmlns:a16="http://schemas.microsoft.com/office/drawing/2014/main" val="1694293250"/>
                      </a:ext>
                    </a:extLst>
                  </a:gridCol>
                </a:tblGrid>
                <a:tr h="370840">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658754"/>
                    </a:ext>
                  </a:extLst>
                </a:tr>
                <a:tr h="370840">
                  <a:tc>
                    <a:txBody>
                      <a:bodyPr/>
                      <a:lstStyle/>
                      <a:p>
                        <a:pPr algn="ctr"/>
                        <a:r>
                          <a:rPr lang="en-US" dirty="0"/>
                          <a:t>-20, </a:t>
                        </a:r>
                        <a:r>
                          <a:rPr lang="en-US" dirty="0">
                            <a:solidFill>
                              <a:srgbClr val="FF0000"/>
                            </a:solidFill>
                          </a:rPr>
                          <a:t>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20, </a:t>
                        </a:r>
                        <a:r>
                          <a:rPr lang="en-US" dirty="0">
                            <a:solidFill>
                              <a:srgbClr val="FF0000"/>
                            </a:solidFill>
                          </a:rPr>
                          <a:t>-20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-20, </a:t>
                        </a:r>
                        <a:r>
                          <a:rPr lang="en-US"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20, </a:t>
                        </a:r>
                        <a:r>
                          <a:rPr lang="en-US"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2256089"/>
                    </a:ext>
                  </a:extLst>
                </a:tr>
                <a:tr h="370840">
                  <a:tc>
                    <a:txBody>
                      <a:bodyPr/>
                      <a:lstStyle/>
                      <a:p>
                        <a:pPr algn="ctr"/>
                        <a:r>
                          <a:rPr lang="en-US" dirty="0"/>
                          <a:t>0, </a:t>
                        </a:r>
                        <a:r>
                          <a:rPr lang="en-US" dirty="0">
                            <a:solidFill>
                              <a:srgbClr val="FF0000"/>
                            </a:solidFill>
                          </a:rPr>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 </a:t>
                        </a:r>
                        <a:r>
                          <a:rPr lang="en-US" dirty="0">
                            <a:solidFill>
                              <a:srgbClr val="FF0000"/>
                            </a:solidFill>
                          </a:rPr>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 </a:t>
                        </a:r>
                        <a:r>
                          <a:rPr lang="en-US" dirty="0">
                            <a:solidFill>
                              <a:srgbClr val="FF0000"/>
                            </a:solidFill>
                          </a:rPr>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 </a:t>
                        </a:r>
                        <a:r>
                          <a:rPr lang="en-US" dirty="0">
                            <a:solidFill>
                              <a:srgbClr val="FF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517812"/>
                    </a:ext>
                  </a:extLst>
                </a:tr>
              </a:tbl>
            </a:graphicData>
          </a:graphic>
        </p:graphicFrame>
        <p:grpSp>
          <p:nvGrpSpPr>
            <p:cNvPr id="78" name="Group 77">
              <a:extLst>
                <a:ext uri="{FF2B5EF4-FFF2-40B4-BE49-F238E27FC236}">
                  <a16:creationId xmlns:a16="http://schemas.microsoft.com/office/drawing/2014/main" id="{263A453D-47D9-4AAC-8738-5B855A3F0496}"/>
                </a:ext>
              </a:extLst>
            </p:cNvPr>
            <p:cNvGrpSpPr/>
            <p:nvPr/>
          </p:nvGrpSpPr>
          <p:grpSpPr>
            <a:xfrm>
              <a:off x="1724929" y="3258213"/>
              <a:ext cx="662642" cy="253030"/>
              <a:chOff x="1260965" y="3070159"/>
              <a:chExt cx="662642" cy="253030"/>
            </a:xfrm>
          </p:grpSpPr>
          <p:sp>
            <p:nvSpPr>
              <p:cNvPr id="103" name="Hexagon 102">
                <a:extLst>
                  <a:ext uri="{FF2B5EF4-FFF2-40B4-BE49-F238E27FC236}">
                    <a16:creationId xmlns:a16="http://schemas.microsoft.com/office/drawing/2014/main" id="{D554CB73-846F-4FEA-8F64-07742750F322}"/>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04" name="Hexagon 103">
                <a:extLst>
                  <a:ext uri="{FF2B5EF4-FFF2-40B4-BE49-F238E27FC236}">
                    <a16:creationId xmlns:a16="http://schemas.microsoft.com/office/drawing/2014/main" id="{56D60223-0B2D-433E-BB12-DB129B6CD983}"/>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79" name="Group 78">
              <a:extLst>
                <a:ext uri="{FF2B5EF4-FFF2-40B4-BE49-F238E27FC236}">
                  <a16:creationId xmlns:a16="http://schemas.microsoft.com/office/drawing/2014/main" id="{C8E8E04C-EEEE-4AC8-B14C-9B21CCABB062}"/>
                </a:ext>
              </a:extLst>
            </p:cNvPr>
            <p:cNvGrpSpPr/>
            <p:nvPr/>
          </p:nvGrpSpPr>
          <p:grpSpPr>
            <a:xfrm>
              <a:off x="3848838" y="3258213"/>
              <a:ext cx="662642" cy="253030"/>
              <a:chOff x="1260965" y="3070159"/>
              <a:chExt cx="662642" cy="253030"/>
            </a:xfrm>
          </p:grpSpPr>
          <p:sp>
            <p:nvSpPr>
              <p:cNvPr id="101" name="Hexagon 100">
                <a:extLst>
                  <a:ext uri="{FF2B5EF4-FFF2-40B4-BE49-F238E27FC236}">
                    <a16:creationId xmlns:a16="http://schemas.microsoft.com/office/drawing/2014/main" id="{A3087836-7C14-4F84-BC17-DB3DF9671A54}"/>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02" name="Hexagon 101">
                <a:extLst>
                  <a:ext uri="{FF2B5EF4-FFF2-40B4-BE49-F238E27FC236}">
                    <a16:creationId xmlns:a16="http://schemas.microsoft.com/office/drawing/2014/main" id="{39951FC6-1CDF-4FEB-9115-8015BB38E369}"/>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80" name="Group 79">
              <a:extLst>
                <a:ext uri="{FF2B5EF4-FFF2-40B4-BE49-F238E27FC236}">
                  <a16:creationId xmlns:a16="http://schemas.microsoft.com/office/drawing/2014/main" id="{31D7DDE4-BC0A-475A-965E-672BE28090CD}"/>
                </a:ext>
              </a:extLst>
            </p:cNvPr>
            <p:cNvGrpSpPr/>
            <p:nvPr/>
          </p:nvGrpSpPr>
          <p:grpSpPr>
            <a:xfrm>
              <a:off x="2783181" y="3258213"/>
              <a:ext cx="662642" cy="253030"/>
              <a:chOff x="1260965" y="3070159"/>
              <a:chExt cx="662642" cy="253030"/>
            </a:xfrm>
          </p:grpSpPr>
          <p:sp>
            <p:nvSpPr>
              <p:cNvPr id="99" name="Hexagon 98">
                <a:extLst>
                  <a:ext uri="{FF2B5EF4-FFF2-40B4-BE49-F238E27FC236}">
                    <a16:creationId xmlns:a16="http://schemas.microsoft.com/office/drawing/2014/main" id="{7F2337E5-E172-493D-91E0-069C1866207A}"/>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00" name="Hexagon 99">
                <a:extLst>
                  <a:ext uri="{FF2B5EF4-FFF2-40B4-BE49-F238E27FC236}">
                    <a16:creationId xmlns:a16="http://schemas.microsoft.com/office/drawing/2014/main" id="{E8076CDF-BAA6-48AB-B7DB-C3755DA34890}"/>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81" name="Group 80">
              <a:extLst>
                <a:ext uri="{FF2B5EF4-FFF2-40B4-BE49-F238E27FC236}">
                  <a16:creationId xmlns:a16="http://schemas.microsoft.com/office/drawing/2014/main" id="{CDFF3488-2425-4789-802A-022F70A283AD}"/>
                </a:ext>
              </a:extLst>
            </p:cNvPr>
            <p:cNvGrpSpPr/>
            <p:nvPr/>
          </p:nvGrpSpPr>
          <p:grpSpPr>
            <a:xfrm>
              <a:off x="4880607" y="3258213"/>
              <a:ext cx="662642" cy="253030"/>
              <a:chOff x="1260965" y="3070159"/>
              <a:chExt cx="662642" cy="253030"/>
            </a:xfrm>
          </p:grpSpPr>
          <p:sp>
            <p:nvSpPr>
              <p:cNvPr id="97" name="Hexagon 96">
                <a:extLst>
                  <a:ext uri="{FF2B5EF4-FFF2-40B4-BE49-F238E27FC236}">
                    <a16:creationId xmlns:a16="http://schemas.microsoft.com/office/drawing/2014/main" id="{5CCC8C48-2F9E-4295-A62C-B93B1708A144}"/>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98" name="Hexagon 97">
                <a:extLst>
                  <a:ext uri="{FF2B5EF4-FFF2-40B4-BE49-F238E27FC236}">
                    <a16:creationId xmlns:a16="http://schemas.microsoft.com/office/drawing/2014/main" id="{B73BA481-153E-4EDA-992D-3B42EE7B2108}"/>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pic>
          <p:nvPicPr>
            <p:cNvPr id="82" name="Graphic 81" descr="User">
              <a:extLst>
                <a:ext uri="{FF2B5EF4-FFF2-40B4-BE49-F238E27FC236}">
                  <a16:creationId xmlns:a16="http://schemas.microsoft.com/office/drawing/2014/main" id="{358281E2-85C4-4E1A-9C6D-877926003E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00540" y="3356674"/>
              <a:ext cx="293516" cy="290129"/>
            </a:xfrm>
            <a:prstGeom prst="rect">
              <a:avLst/>
            </a:prstGeom>
          </p:spPr>
        </p:pic>
        <p:pic>
          <p:nvPicPr>
            <p:cNvPr id="83" name="Graphic 82" descr="User">
              <a:extLst>
                <a:ext uri="{FF2B5EF4-FFF2-40B4-BE49-F238E27FC236}">
                  <a16:creationId xmlns:a16="http://schemas.microsoft.com/office/drawing/2014/main" id="{0536DB91-7F80-4CC8-BCB9-4AD2C851C7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86434" y="3356674"/>
              <a:ext cx="293516" cy="290129"/>
            </a:xfrm>
            <a:prstGeom prst="rect">
              <a:avLst/>
            </a:prstGeom>
          </p:spPr>
        </p:pic>
        <p:pic>
          <p:nvPicPr>
            <p:cNvPr id="84" name="Graphic 83" descr="User">
              <a:extLst>
                <a:ext uri="{FF2B5EF4-FFF2-40B4-BE49-F238E27FC236}">
                  <a16:creationId xmlns:a16="http://schemas.microsoft.com/office/drawing/2014/main" id="{53EDB247-C681-4108-ABDA-6150934262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82720" y="3356674"/>
              <a:ext cx="293516" cy="290129"/>
            </a:xfrm>
            <a:prstGeom prst="rect">
              <a:avLst/>
            </a:prstGeom>
          </p:spPr>
        </p:pic>
        <p:pic>
          <p:nvPicPr>
            <p:cNvPr id="85" name="Graphic 84" descr="User">
              <a:extLst>
                <a:ext uri="{FF2B5EF4-FFF2-40B4-BE49-F238E27FC236}">
                  <a16:creationId xmlns:a16="http://schemas.microsoft.com/office/drawing/2014/main" id="{4AA6C11A-0FE4-4160-B40A-A4F6BAC1F4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7238" y="3356674"/>
              <a:ext cx="293516" cy="290129"/>
            </a:xfrm>
            <a:prstGeom prst="rect">
              <a:avLst/>
            </a:prstGeom>
          </p:spPr>
        </p:pic>
        <p:grpSp>
          <p:nvGrpSpPr>
            <p:cNvPr id="86" name="Group 85">
              <a:extLst>
                <a:ext uri="{FF2B5EF4-FFF2-40B4-BE49-F238E27FC236}">
                  <a16:creationId xmlns:a16="http://schemas.microsoft.com/office/drawing/2014/main" id="{048E11E6-A673-40CB-BE9D-E610ABF3677C}"/>
                </a:ext>
              </a:extLst>
            </p:cNvPr>
            <p:cNvGrpSpPr/>
            <p:nvPr/>
          </p:nvGrpSpPr>
          <p:grpSpPr>
            <a:xfrm>
              <a:off x="736445" y="3677662"/>
              <a:ext cx="662642" cy="253030"/>
              <a:chOff x="1260965" y="3070159"/>
              <a:chExt cx="662642" cy="253030"/>
            </a:xfrm>
          </p:grpSpPr>
          <p:sp>
            <p:nvSpPr>
              <p:cNvPr id="95" name="Hexagon 94">
                <a:extLst>
                  <a:ext uri="{FF2B5EF4-FFF2-40B4-BE49-F238E27FC236}">
                    <a16:creationId xmlns:a16="http://schemas.microsoft.com/office/drawing/2014/main" id="{E7796AA1-AC28-4362-A27C-7EB06AE48766}"/>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96" name="Hexagon 95">
                <a:extLst>
                  <a:ext uri="{FF2B5EF4-FFF2-40B4-BE49-F238E27FC236}">
                    <a16:creationId xmlns:a16="http://schemas.microsoft.com/office/drawing/2014/main" id="{ABDB5D6C-6B18-4E5F-9CBD-170DA15F119D}"/>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87" name="Group 86">
              <a:extLst>
                <a:ext uri="{FF2B5EF4-FFF2-40B4-BE49-F238E27FC236}">
                  <a16:creationId xmlns:a16="http://schemas.microsoft.com/office/drawing/2014/main" id="{27A920C0-DDA1-4420-915A-70D9A0F11924}"/>
                </a:ext>
              </a:extLst>
            </p:cNvPr>
            <p:cNvGrpSpPr/>
            <p:nvPr/>
          </p:nvGrpSpPr>
          <p:grpSpPr>
            <a:xfrm>
              <a:off x="736445" y="4080334"/>
              <a:ext cx="662642" cy="253030"/>
              <a:chOff x="1260965" y="3070159"/>
              <a:chExt cx="662642" cy="253030"/>
            </a:xfrm>
          </p:grpSpPr>
          <p:sp>
            <p:nvSpPr>
              <p:cNvPr id="93" name="Hexagon 92">
                <a:extLst>
                  <a:ext uri="{FF2B5EF4-FFF2-40B4-BE49-F238E27FC236}">
                    <a16:creationId xmlns:a16="http://schemas.microsoft.com/office/drawing/2014/main" id="{63FF9866-7ED8-4709-AA4B-20206A7B3B77}"/>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94" name="Hexagon 93">
                <a:extLst>
                  <a:ext uri="{FF2B5EF4-FFF2-40B4-BE49-F238E27FC236}">
                    <a16:creationId xmlns:a16="http://schemas.microsoft.com/office/drawing/2014/main" id="{7F76CF40-0BB1-4E7C-A36B-E01C043B1DA9}"/>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88" name="Group 87">
              <a:extLst>
                <a:ext uri="{FF2B5EF4-FFF2-40B4-BE49-F238E27FC236}">
                  <a16:creationId xmlns:a16="http://schemas.microsoft.com/office/drawing/2014/main" id="{639DF4BD-1BF5-4D9A-A47F-A4687745C42D}"/>
                </a:ext>
              </a:extLst>
            </p:cNvPr>
            <p:cNvGrpSpPr/>
            <p:nvPr/>
          </p:nvGrpSpPr>
          <p:grpSpPr>
            <a:xfrm>
              <a:off x="736445" y="4474616"/>
              <a:ext cx="662642" cy="253030"/>
              <a:chOff x="1260965" y="3070159"/>
              <a:chExt cx="662642" cy="253030"/>
            </a:xfrm>
          </p:grpSpPr>
          <p:sp>
            <p:nvSpPr>
              <p:cNvPr id="91" name="Hexagon 90">
                <a:extLst>
                  <a:ext uri="{FF2B5EF4-FFF2-40B4-BE49-F238E27FC236}">
                    <a16:creationId xmlns:a16="http://schemas.microsoft.com/office/drawing/2014/main" id="{CD776C1A-B325-4FBF-9BB9-E8F2D669CF65}"/>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92" name="Hexagon 91">
                <a:extLst>
                  <a:ext uri="{FF2B5EF4-FFF2-40B4-BE49-F238E27FC236}">
                    <a16:creationId xmlns:a16="http://schemas.microsoft.com/office/drawing/2014/main" id="{1C2F8336-B98B-4BCB-8527-EFBA71F37F25}"/>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sp>
          <p:nvSpPr>
            <p:cNvPr id="89" name="Explosion: 8 Points 88">
              <a:extLst>
                <a:ext uri="{FF2B5EF4-FFF2-40B4-BE49-F238E27FC236}">
                  <a16:creationId xmlns:a16="http://schemas.microsoft.com/office/drawing/2014/main" id="{324470D8-986A-4408-8002-7092D66026E5}"/>
                </a:ext>
              </a:extLst>
            </p:cNvPr>
            <p:cNvSpPr/>
            <p:nvPr/>
          </p:nvSpPr>
          <p:spPr>
            <a:xfrm>
              <a:off x="677834" y="3586922"/>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0" name="Explosion: 8 Points 89">
              <a:extLst>
                <a:ext uri="{FF2B5EF4-FFF2-40B4-BE49-F238E27FC236}">
                  <a16:creationId xmlns:a16="http://schemas.microsoft.com/office/drawing/2014/main" id="{5FA6A5C5-CC27-4339-AD71-85AF062F4A9D}"/>
                </a:ext>
              </a:extLst>
            </p:cNvPr>
            <p:cNvSpPr/>
            <p:nvPr/>
          </p:nvSpPr>
          <p:spPr>
            <a:xfrm>
              <a:off x="1046949" y="3972816"/>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05" name="Group 104">
            <a:extLst>
              <a:ext uri="{FF2B5EF4-FFF2-40B4-BE49-F238E27FC236}">
                <a16:creationId xmlns:a16="http://schemas.microsoft.com/office/drawing/2014/main" id="{54C12AAC-D5B8-4D9A-9628-9DA95D9C3A3F}"/>
              </a:ext>
            </a:extLst>
          </p:cNvPr>
          <p:cNvGrpSpPr/>
          <p:nvPr/>
        </p:nvGrpSpPr>
        <p:grpSpPr>
          <a:xfrm>
            <a:off x="516072" y="2642797"/>
            <a:ext cx="4651604" cy="503620"/>
            <a:chOff x="160986" y="2102220"/>
            <a:chExt cx="4651604" cy="503620"/>
          </a:xfrm>
        </p:grpSpPr>
        <p:sp>
          <p:nvSpPr>
            <p:cNvPr id="106" name="TextBox 105">
              <a:extLst>
                <a:ext uri="{FF2B5EF4-FFF2-40B4-BE49-F238E27FC236}">
                  <a16:creationId xmlns:a16="http://schemas.microsoft.com/office/drawing/2014/main" id="{1DFBC0EC-D21D-4A14-8E7D-2CBE447BD7A3}"/>
                </a:ext>
              </a:extLst>
            </p:cNvPr>
            <p:cNvSpPr txBox="1"/>
            <p:nvPr/>
          </p:nvSpPr>
          <p:spPr>
            <a:xfrm>
              <a:off x="160986" y="2144175"/>
              <a:ext cx="1168275" cy="461665"/>
            </a:xfrm>
            <a:prstGeom prst="rect">
              <a:avLst/>
            </a:prstGeom>
            <a:noFill/>
          </p:spPr>
          <p:txBody>
            <a:bodyPr wrap="square" rtlCol="0">
              <a:spAutoFit/>
            </a:bodyPr>
            <a:lstStyle/>
            <a:p>
              <a:pPr algn="ctr"/>
              <a:r>
                <a:rPr lang="en-US" sz="2400" dirty="0">
                  <a:latin typeface="+mj-lt"/>
                  <a:cs typeface="Times New Roman" panose="02020603050405020304" pitchFamily="18" charset="0"/>
                </a:rPr>
                <a:t>s</a:t>
              </a:r>
              <a:r>
                <a:rPr lang="en-US" sz="2400" b="1" dirty="0">
                  <a:latin typeface="+mj-lt"/>
                  <a:cs typeface="Times New Roman" panose="02020603050405020304" pitchFamily="18" charset="0"/>
                </a:rPr>
                <a:t> </a:t>
              </a:r>
              <a:r>
                <a:rPr lang="en-US" sz="2400" dirty="0">
                  <a:latin typeface="+mj-lt"/>
                  <a:cs typeface="Times New Roman" panose="02020603050405020304" pitchFamily="18" charset="0"/>
                </a:rPr>
                <a:t>= &lt;</a:t>
              </a:r>
            </a:p>
          </p:txBody>
        </p:sp>
        <p:grpSp>
          <p:nvGrpSpPr>
            <p:cNvPr id="107" name="Group 106">
              <a:extLst>
                <a:ext uri="{FF2B5EF4-FFF2-40B4-BE49-F238E27FC236}">
                  <a16:creationId xmlns:a16="http://schemas.microsoft.com/office/drawing/2014/main" id="{5392C214-CFA4-491B-AA93-04BF1EAA0333}"/>
                </a:ext>
              </a:extLst>
            </p:cNvPr>
            <p:cNvGrpSpPr/>
            <p:nvPr/>
          </p:nvGrpSpPr>
          <p:grpSpPr>
            <a:xfrm>
              <a:off x="1001326" y="2149258"/>
              <a:ext cx="1283137" cy="414107"/>
              <a:chOff x="1068325" y="1847212"/>
              <a:chExt cx="2123747" cy="685397"/>
            </a:xfrm>
          </p:grpSpPr>
          <p:pic>
            <p:nvPicPr>
              <p:cNvPr id="116" name="Graphic 115" descr="User">
                <a:extLst>
                  <a:ext uri="{FF2B5EF4-FFF2-40B4-BE49-F238E27FC236}">
                    <a16:creationId xmlns:a16="http://schemas.microsoft.com/office/drawing/2014/main" id="{6A8EE29D-515B-4DCC-B251-1C432C3301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8758" y="1847212"/>
                <a:ext cx="586530" cy="579761"/>
              </a:xfrm>
              <a:prstGeom prst="rect">
                <a:avLst/>
              </a:prstGeom>
            </p:spPr>
          </p:pic>
          <p:sp>
            <p:nvSpPr>
              <p:cNvPr id="117" name="TextBox 116">
                <a:extLst>
                  <a:ext uri="{FF2B5EF4-FFF2-40B4-BE49-F238E27FC236}">
                    <a16:creationId xmlns:a16="http://schemas.microsoft.com/office/drawing/2014/main" id="{515A2FC7-CEE0-44B6-91A1-19E292408F73}"/>
                  </a:ext>
                </a:extLst>
              </p:cNvPr>
              <p:cNvSpPr txBox="1"/>
              <p:nvPr/>
            </p:nvSpPr>
            <p:spPr>
              <a:xfrm>
                <a:off x="2652969" y="2070243"/>
                <a:ext cx="394612" cy="382055"/>
              </a:xfrm>
              <a:prstGeom prst="rect">
                <a:avLst/>
              </a:prstGeom>
              <a:noFill/>
            </p:spPr>
            <p:txBody>
              <a:bodyPr wrap="square" rtlCol="0">
                <a:spAutoFit/>
              </a:bodyPr>
              <a:lstStyle/>
              <a:p>
                <a:r>
                  <a:rPr lang="en-US" sz="900" b="1" dirty="0"/>
                  <a:t>0</a:t>
                </a:r>
              </a:p>
            </p:txBody>
          </p:sp>
          <p:sp>
            <p:nvSpPr>
              <p:cNvPr id="118" name="Double Bracket 117">
                <a:extLst>
                  <a:ext uri="{FF2B5EF4-FFF2-40B4-BE49-F238E27FC236}">
                    <a16:creationId xmlns:a16="http://schemas.microsoft.com/office/drawing/2014/main" id="{358637A3-928D-40B3-A1FE-C61784ED477E}"/>
                  </a:ext>
                </a:extLst>
              </p:cNvPr>
              <p:cNvSpPr/>
              <p:nvPr/>
            </p:nvSpPr>
            <p:spPr>
              <a:xfrm>
                <a:off x="2004970" y="1959954"/>
                <a:ext cx="1187102" cy="478068"/>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19" name="Graphic 118" descr="User">
                <a:extLst>
                  <a:ext uri="{FF2B5EF4-FFF2-40B4-BE49-F238E27FC236}">
                    <a16:creationId xmlns:a16="http://schemas.microsoft.com/office/drawing/2014/main" id="{A40CD67F-8EC2-4749-865F-10AF6CACF8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9401" y="1853568"/>
                <a:ext cx="586530" cy="579761"/>
              </a:xfrm>
              <a:prstGeom prst="rect">
                <a:avLst/>
              </a:prstGeom>
            </p:spPr>
          </p:pic>
          <p:sp>
            <p:nvSpPr>
              <p:cNvPr id="120" name="TextBox 119">
                <a:extLst>
                  <a:ext uri="{FF2B5EF4-FFF2-40B4-BE49-F238E27FC236}">
                    <a16:creationId xmlns:a16="http://schemas.microsoft.com/office/drawing/2014/main" id="{830EFA90-AEEC-4E0A-B83F-3A186308DB0B}"/>
                  </a:ext>
                </a:extLst>
              </p:cNvPr>
              <p:cNvSpPr txBox="1"/>
              <p:nvPr/>
            </p:nvSpPr>
            <p:spPr>
              <a:xfrm>
                <a:off x="2136969" y="2070339"/>
                <a:ext cx="394611" cy="382055"/>
              </a:xfrm>
              <a:prstGeom prst="rect">
                <a:avLst/>
              </a:prstGeom>
              <a:noFill/>
            </p:spPr>
            <p:txBody>
              <a:bodyPr wrap="square" rtlCol="0">
                <a:spAutoFit/>
              </a:bodyPr>
              <a:lstStyle/>
              <a:p>
                <a:r>
                  <a:rPr lang="en-US" sz="900" b="1" dirty="0"/>
                  <a:t>0</a:t>
                </a:r>
              </a:p>
            </p:txBody>
          </p:sp>
          <p:sp>
            <p:nvSpPr>
              <p:cNvPr id="121" name="TextBox 120">
                <a:extLst>
                  <a:ext uri="{FF2B5EF4-FFF2-40B4-BE49-F238E27FC236}">
                    <a16:creationId xmlns:a16="http://schemas.microsoft.com/office/drawing/2014/main" id="{2EE1BE2A-DCB1-4227-B164-458467A59252}"/>
                  </a:ext>
                </a:extLst>
              </p:cNvPr>
              <p:cNvSpPr txBox="1"/>
              <p:nvPr/>
            </p:nvSpPr>
            <p:spPr>
              <a:xfrm>
                <a:off x="1068325" y="1921320"/>
                <a:ext cx="920542" cy="611289"/>
              </a:xfrm>
              <a:prstGeom prst="rect">
                <a:avLst/>
              </a:prstGeom>
              <a:noFill/>
            </p:spPr>
            <p:txBody>
              <a:bodyPr wrap="square" rtlCol="0">
                <a:spAutoFit/>
              </a:bodyPr>
              <a:lstStyle/>
              <a:p>
                <a:r>
                  <a:rPr lang="en-US" sz="1800" i="1" dirty="0"/>
                  <a:t>E</a:t>
                </a:r>
                <a:r>
                  <a:rPr lang="en-US" sz="1800" dirty="0"/>
                  <a:t> =</a:t>
                </a:r>
              </a:p>
            </p:txBody>
          </p:sp>
        </p:grpSp>
        <p:grpSp>
          <p:nvGrpSpPr>
            <p:cNvPr id="108" name="Group 107">
              <a:extLst>
                <a:ext uri="{FF2B5EF4-FFF2-40B4-BE49-F238E27FC236}">
                  <a16:creationId xmlns:a16="http://schemas.microsoft.com/office/drawing/2014/main" id="{B9A7C042-C4E8-488A-A749-4FD642760C4B}"/>
                </a:ext>
              </a:extLst>
            </p:cNvPr>
            <p:cNvGrpSpPr/>
            <p:nvPr/>
          </p:nvGrpSpPr>
          <p:grpSpPr>
            <a:xfrm>
              <a:off x="3005283" y="2158917"/>
              <a:ext cx="1283869" cy="392993"/>
              <a:chOff x="4231823" y="1444542"/>
              <a:chExt cx="2124960" cy="740430"/>
            </a:xfrm>
          </p:grpSpPr>
          <p:grpSp>
            <p:nvGrpSpPr>
              <p:cNvPr id="111" name="Group 110">
                <a:extLst>
                  <a:ext uri="{FF2B5EF4-FFF2-40B4-BE49-F238E27FC236}">
                    <a16:creationId xmlns:a16="http://schemas.microsoft.com/office/drawing/2014/main" id="{CD2FD79C-0D0B-4735-8126-C9D62BA0FF71}"/>
                  </a:ext>
                </a:extLst>
              </p:cNvPr>
              <p:cNvGrpSpPr/>
              <p:nvPr/>
            </p:nvGrpSpPr>
            <p:grpSpPr>
              <a:xfrm>
                <a:off x="5189201" y="1591925"/>
                <a:ext cx="1020984" cy="390999"/>
                <a:chOff x="3620478" y="3074693"/>
                <a:chExt cx="883953" cy="338521"/>
              </a:xfrm>
            </p:grpSpPr>
            <p:sp>
              <p:nvSpPr>
                <p:cNvPr id="114" name="Hexagon 113">
                  <a:extLst>
                    <a:ext uri="{FF2B5EF4-FFF2-40B4-BE49-F238E27FC236}">
                      <a16:creationId xmlns:a16="http://schemas.microsoft.com/office/drawing/2014/main" id="{9845FF5E-8F2F-4C27-9757-366432F77730}"/>
                    </a:ext>
                  </a:extLst>
                </p:cNvPr>
                <p:cNvSpPr/>
                <p:nvPr/>
              </p:nvSpPr>
              <p:spPr>
                <a:xfrm>
                  <a:off x="3620478" y="3074693"/>
                  <a:ext cx="392684" cy="338521"/>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15" name="Hexagon 114">
                  <a:extLst>
                    <a:ext uri="{FF2B5EF4-FFF2-40B4-BE49-F238E27FC236}">
                      <a16:creationId xmlns:a16="http://schemas.microsoft.com/office/drawing/2014/main" id="{9798033B-4948-4014-8953-1AB4436DBC06}"/>
                    </a:ext>
                  </a:extLst>
                </p:cNvPr>
                <p:cNvSpPr/>
                <p:nvPr/>
              </p:nvSpPr>
              <p:spPr>
                <a:xfrm>
                  <a:off x="4111747" y="3074693"/>
                  <a:ext cx="392684" cy="338521"/>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sp>
            <p:nvSpPr>
              <p:cNvPr id="112" name="Double Bracket 111">
                <a:extLst>
                  <a:ext uri="{FF2B5EF4-FFF2-40B4-BE49-F238E27FC236}">
                    <a16:creationId xmlns:a16="http://schemas.microsoft.com/office/drawing/2014/main" id="{60F7E80D-E228-4ADB-88DA-F4CBAFA23036}"/>
                  </a:ext>
                </a:extLst>
              </p:cNvPr>
              <p:cNvSpPr/>
              <p:nvPr/>
            </p:nvSpPr>
            <p:spPr>
              <a:xfrm>
                <a:off x="5069197" y="1508248"/>
                <a:ext cx="1287586" cy="547471"/>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ABCEA6EB-7E9E-4A9C-B2B2-E373639D5393}"/>
                      </a:ext>
                    </a:extLst>
                  </p:cNvPr>
                  <p:cNvSpPr txBox="1"/>
                  <p:nvPr/>
                </p:nvSpPr>
                <p:spPr>
                  <a:xfrm>
                    <a:off x="4231823" y="1444542"/>
                    <a:ext cx="848776" cy="740430"/>
                  </a:xfrm>
                  <a:prstGeom prst="rect">
                    <a:avLst/>
                  </a:prstGeom>
                  <a:noFill/>
                </p:spPr>
                <p:txBody>
                  <a:bodyPr wrap="square" rtlCol="0">
                    <a:spAutoFit/>
                  </a:bodyPr>
                  <a:lstStyle/>
                  <a:p>
                    <a14:m>
                      <m:oMath xmlns:m="http://schemas.openxmlformats.org/officeDocument/2006/math">
                        <m:r>
                          <a:rPr lang="en-US" sz="2000" i="1" smtClean="0">
                            <a:latin typeface="Cambria Math" panose="02040503050406030204" pitchFamily="18" charset="0"/>
                            <a:ea typeface="Cambria Math" panose="02040503050406030204" pitchFamily="18" charset="0"/>
                          </a:rPr>
                          <m:t>𝜃</m:t>
                        </m:r>
                        <m:r>
                          <a:rPr lang="en-US" sz="2000" b="0" i="0" smtClean="0">
                            <a:latin typeface="Cambria Math" panose="02040503050406030204" pitchFamily="18" charset="0"/>
                            <a:ea typeface="Cambria Math" panose="02040503050406030204" pitchFamily="18" charset="0"/>
                          </a:rPr>
                          <m:t> </m:t>
                        </m:r>
                      </m:oMath>
                    </a14:m>
                    <a:r>
                      <a:rPr lang="en-US" sz="1600" dirty="0"/>
                      <a:t>= </a:t>
                    </a:r>
                  </a:p>
                </p:txBody>
              </p:sp>
            </mc:Choice>
            <mc:Fallback xmlns="">
              <p:sp>
                <p:nvSpPr>
                  <p:cNvPr id="113" name="TextBox 112">
                    <a:extLst>
                      <a:ext uri="{FF2B5EF4-FFF2-40B4-BE49-F238E27FC236}">
                        <a16:creationId xmlns:a16="http://schemas.microsoft.com/office/drawing/2014/main" id="{ABCEA6EB-7E9E-4A9C-B2B2-E373639D5393}"/>
                      </a:ext>
                    </a:extLst>
                  </p:cNvPr>
                  <p:cNvSpPr txBox="1">
                    <a:spLocks noRot="1" noChangeAspect="1" noMove="1" noResize="1" noEditPoints="1" noAdjustHandles="1" noChangeArrowheads="1" noChangeShapeType="1" noTextEdit="1"/>
                  </p:cNvSpPr>
                  <p:nvPr/>
                </p:nvSpPr>
                <p:spPr>
                  <a:xfrm>
                    <a:off x="4231823" y="1444542"/>
                    <a:ext cx="848776" cy="740430"/>
                  </a:xfrm>
                  <a:prstGeom prst="rect">
                    <a:avLst/>
                  </a:prstGeom>
                  <a:blipFill>
                    <a:blip r:embed="rId5"/>
                    <a:stretch>
                      <a:fillRect r="-17857" b="-18750"/>
                    </a:stretch>
                  </a:blipFill>
                </p:spPr>
                <p:txBody>
                  <a:bodyPr/>
                  <a:lstStyle/>
                  <a:p>
                    <a:r>
                      <a:rPr lang="en-US">
                        <a:noFill/>
                      </a:rPr>
                      <a:t> </a:t>
                    </a:r>
                  </a:p>
                </p:txBody>
              </p:sp>
            </mc:Fallback>
          </mc:AlternateContent>
        </p:grpSp>
        <p:sp>
          <p:nvSpPr>
            <p:cNvPr id="109" name="TextBox 108">
              <a:extLst>
                <a:ext uri="{FF2B5EF4-FFF2-40B4-BE49-F238E27FC236}">
                  <a16:creationId xmlns:a16="http://schemas.microsoft.com/office/drawing/2014/main" id="{4CC042FB-34F8-499A-8B5F-495EE44E0DA7}"/>
                </a:ext>
              </a:extLst>
            </p:cNvPr>
            <p:cNvSpPr txBox="1"/>
            <p:nvPr/>
          </p:nvSpPr>
          <p:spPr>
            <a:xfrm>
              <a:off x="2221651" y="2171098"/>
              <a:ext cx="924603" cy="369332"/>
            </a:xfrm>
            <a:prstGeom prst="rect">
              <a:avLst/>
            </a:prstGeom>
            <a:noFill/>
          </p:spPr>
          <p:txBody>
            <a:bodyPr wrap="square" rtlCol="0">
              <a:spAutoFit/>
            </a:bodyPr>
            <a:lstStyle/>
            <a:p>
              <a:pPr algn="ctr"/>
              <a:r>
                <a:rPr lang="en-US" sz="1800" dirty="0">
                  <a:latin typeface="+mj-lt"/>
                  <a:cs typeface="Times New Roman" panose="02020603050405020304" pitchFamily="18" charset="0"/>
                </a:rPr>
                <a:t>, B = 7,</a:t>
              </a:r>
            </a:p>
          </p:txBody>
        </p:sp>
        <p:sp>
          <p:nvSpPr>
            <p:cNvPr id="110" name="TextBox 109">
              <a:extLst>
                <a:ext uri="{FF2B5EF4-FFF2-40B4-BE49-F238E27FC236}">
                  <a16:creationId xmlns:a16="http://schemas.microsoft.com/office/drawing/2014/main" id="{851DA5D4-83AD-4547-B462-F52752C64909}"/>
                </a:ext>
              </a:extLst>
            </p:cNvPr>
            <p:cNvSpPr txBox="1"/>
            <p:nvPr/>
          </p:nvSpPr>
          <p:spPr>
            <a:xfrm>
              <a:off x="4150669" y="2102220"/>
              <a:ext cx="661921" cy="461665"/>
            </a:xfrm>
            <a:prstGeom prst="rect">
              <a:avLst/>
            </a:prstGeom>
            <a:noFill/>
          </p:spPr>
          <p:txBody>
            <a:bodyPr wrap="square" rtlCol="0">
              <a:spAutoFit/>
            </a:bodyPr>
            <a:lstStyle/>
            <a:p>
              <a:pPr algn="ctr"/>
              <a:r>
                <a:rPr lang="en-US" sz="2400" dirty="0">
                  <a:latin typeface="+mj-lt"/>
                  <a:cs typeface="Times New Roman" panose="02020603050405020304" pitchFamily="18" charset="0"/>
                </a:rPr>
                <a:t>&gt;</a:t>
              </a:r>
            </a:p>
          </p:txBody>
        </p:sp>
      </p:grpSp>
    </p:spTree>
    <p:extLst>
      <p:ext uri="{BB962C8B-B14F-4D97-AF65-F5344CB8AC3E}">
        <p14:creationId xmlns:p14="http://schemas.microsoft.com/office/powerpoint/2010/main" val="3310622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C2042-EEC5-4AE9-B407-289581D4E637}"/>
              </a:ext>
            </a:extLst>
          </p:cNvPr>
          <p:cNvSpPr>
            <a:spLocks noGrp="1"/>
          </p:cNvSpPr>
          <p:nvPr>
            <p:ph type="title"/>
          </p:nvPr>
        </p:nvSpPr>
        <p:spPr>
          <a:xfrm>
            <a:off x="528083" y="1891474"/>
            <a:ext cx="8229600" cy="1360552"/>
          </a:xfrm>
        </p:spPr>
        <p:txBody>
          <a:bodyPr/>
          <a:lstStyle/>
          <a:p>
            <a:r>
              <a:rPr lang="en-US" sz="4000" dirty="0">
                <a:latin typeface="+mj-lt"/>
              </a:rPr>
              <a:t>Allocating Security Analysts to Cyber Alerts Using Markov Games</a:t>
            </a:r>
          </a:p>
        </p:txBody>
      </p:sp>
      <p:sp>
        <p:nvSpPr>
          <p:cNvPr id="4" name="TextBox 3">
            <a:extLst>
              <a:ext uri="{FF2B5EF4-FFF2-40B4-BE49-F238E27FC236}">
                <a16:creationId xmlns:a16="http://schemas.microsoft.com/office/drawing/2014/main" id="{12FE8F41-7882-4DF0-B66F-A05CDA485BA8}"/>
              </a:ext>
            </a:extLst>
          </p:cNvPr>
          <p:cNvSpPr txBox="1"/>
          <p:nvPr/>
        </p:nvSpPr>
        <p:spPr>
          <a:xfrm>
            <a:off x="2394983" y="3751985"/>
            <a:ext cx="4495799" cy="738664"/>
          </a:xfrm>
          <a:prstGeom prst="rect">
            <a:avLst/>
          </a:prstGeom>
          <a:noFill/>
        </p:spPr>
        <p:txBody>
          <a:bodyPr wrap="square" rtlCol="0">
            <a:spAutoFit/>
          </a:bodyPr>
          <a:lstStyle/>
          <a:p>
            <a:pPr algn="ctr"/>
            <a:r>
              <a:rPr lang="en-US" b="1" dirty="0"/>
              <a:t>Noah </a:t>
            </a:r>
            <a:r>
              <a:rPr lang="en-US" b="1" dirty="0" err="1"/>
              <a:t>Dunstatter</a:t>
            </a:r>
            <a:endParaRPr lang="en-US" b="1" dirty="0"/>
          </a:p>
          <a:p>
            <a:pPr algn="ctr"/>
            <a:endParaRPr lang="en-US" b="1" dirty="0"/>
          </a:p>
          <a:p>
            <a:pPr algn="ctr"/>
            <a:r>
              <a:rPr lang="en-US" b="1" dirty="0"/>
              <a:t>Joint work with: Dr. Mina </a:t>
            </a:r>
            <a:r>
              <a:rPr lang="en-US" b="1" dirty="0" err="1"/>
              <a:t>Guirguis</a:t>
            </a:r>
            <a:r>
              <a:rPr lang="en-US" b="1" dirty="0"/>
              <a:t>, Alireza </a:t>
            </a:r>
            <a:r>
              <a:rPr lang="en-US" b="1" dirty="0" err="1"/>
              <a:t>Tahsini</a:t>
            </a:r>
            <a:endParaRPr lang="en-US" b="1" dirty="0"/>
          </a:p>
        </p:txBody>
      </p:sp>
    </p:spTree>
    <p:extLst>
      <p:ext uri="{BB962C8B-B14F-4D97-AF65-F5344CB8AC3E}">
        <p14:creationId xmlns:p14="http://schemas.microsoft.com/office/powerpoint/2010/main" val="1464569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0EFB4AA2-D90F-4178-917E-B884097C3464}"/>
              </a:ext>
            </a:extLst>
          </p:cNvPr>
          <p:cNvSpPr txBox="1"/>
          <p:nvPr/>
        </p:nvSpPr>
        <p:spPr>
          <a:xfrm>
            <a:off x="5875421" y="42718"/>
            <a:ext cx="2872740" cy="830997"/>
          </a:xfrm>
          <a:prstGeom prst="rect">
            <a:avLst/>
          </a:prstGeom>
          <a:noFill/>
        </p:spPr>
        <p:txBody>
          <a:bodyPr wrap="square" rtlCol="0">
            <a:spAutoFit/>
          </a:bodyPr>
          <a:lstStyle/>
          <a:p>
            <a:pPr algn="ctr"/>
            <a:r>
              <a:rPr lang="en-US" sz="2400" b="1" dirty="0">
                <a:solidFill>
                  <a:schemeClr val="bg1"/>
                </a:solidFill>
                <a:latin typeface="+mj-lt"/>
              </a:rPr>
              <a:t>VALUE ITERATION</a:t>
            </a:r>
          </a:p>
        </p:txBody>
      </p:sp>
      <p:sp>
        <p:nvSpPr>
          <p:cNvPr id="20" name="TextBox 19">
            <a:extLst>
              <a:ext uri="{FF2B5EF4-FFF2-40B4-BE49-F238E27FC236}">
                <a16:creationId xmlns:a16="http://schemas.microsoft.com/office/drawing/2014/main" id="{B329A339-3B0F-4108-A997-6A903942C1E8}"/>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grpSp>
        <p:nvGrpSpPr>
          <p:cNvPr id="2" name="Group 1">
            <a:extLst>
              <a:ext uri="{FF2B5EF4-FFF2-40B4-BE49-F238E27FC236}">
                <a16:creationId xmlns:a16="http://schemas.microsoft.com/office/drawing/2014/main" id="{D571792B-39A6-4F57-9611-F97D8947E594}"/>
              </a:ext>
            </a:extLst>
          </p:cNvPr>
          <p:cNvGrpSpPr/>
          <p:nvPr/>
        </p:nvGrpSpPr>
        <p:grpSpPr>
          <a:xfrm>
            <a:off x="516072" y="2642797"/>
            <a:ext cx="4651604" cy="503620"/>
            <a:chOff x="160986" y="2102220"/>
            <a:chExt cx="4651604" cy="503620"/>
          </a:xfrm>
        </p:grpSpPr>
        <p:sp>
          <p:nvSpPr>
            <p:cNvPr id="123" name="TextBox 122">
              <a:extLst>
                <a:ext uri="{FF2B5EF4-FFF2-40B4-BE49-F238E27FC236}">
                  <a16:creationId xmlns:a16="http://schemas.microsoft.com/office/drawing/2014/main" id="{656E5070-EF81-40A8-B1DC-B1AA62C6BD6C}"/>
                </a:ext>
              </a:extLst>
            </p:cNvPr>
            <p:cNvSpPr txBox="1"/>
            <p:nvPr/>
          </p:nvSpPr>
          <p:spPr>
            <a:xfrm>
              <a:off x="160986" y="2144175"/>
              <a:ext cx="1168275" cy="461665"/>
            </a:xfrm>
            <a:prstGeom prst="rect">
              <a:avLst/>
            </a:prstGeom>
            <a:noFill/>
          </p:spPr>
          <p:txBody>
            <a:bodyPr wrap="square" rtlCol="0">
              <a:spAutoFit/>
            </a:bodyPr>
            <a:lstStyle/>
            <a:p>
              <a:pPr algn="ctr"/>
              <a:r>
                <a:rPr lang="en-US" sz="2400" dirty="0">
                  <a:latin typeface="+mj-lt"/>
                  <a:cs typeface="Times New Roman" panose="02020603050405020304" pitchFamily="18" charset="0"/>
                </a:rPr>
                <a:t>s</a:t>
              </a:r>
              <a:r>
                <a:rPr lang="en-US" sz="2400" b="1" dirty="0">
                  <a:latin typeface="+mj-lt"/>
                  <a:cs typeface="Times New Roman" panose="02020603050405020304" pitchFamily="18" charset="0"/>
                </a:rPr>
                <a:t> </a:t>
              </a:r>
              <a:r>
                <a:rPr lang="en-US" sz="2400" dirty="0">
                  <a:latin typeface="+mj-lt"/>
                  <a:cs typeface="Times New Roman" panose="02020603050405020304" pitchFamily="18" charset="0"/>
                </a:rPr>
                <a:t>= &lt;</a:t>
              </a:r>
            </a:p>
          </p:txBody>
        </p:sp>
        <p:grpSp>
          <p:nvGrpSpPr>
            <p:cNvPr id="124" name="Group 123">
              <a:extLst>
                <a:ext uri="{FF2B5EF4-FFF2-40B4-BE49-F238E27FC236}">
                  <a16:creationId xmlns:a16="http://schemas.microsoft.com/office/drawing/2014/main" id="{89E8907B-6CD8-43DC-98AA-7E5EC43BD445}"/>
                </a:ext>
              </a:extLst>
            </p:cNvPr>
            <p:cNvGrpSpPr/>
            <p:nvPr/>
          </p:nvGrpSpPr>
          <p:grpSpPr>
            <a:xfrm>
              <a:off x="1001326" y="2149258"/>
              <a:ext cx="1283137" cy="414107"/>
              <a:chOff x="1068325" y="1847212"/>
              <a:chExt cx="2123747" cy="685397"/>
            </a:xfrm>
          </p:grpSpPr>
          <p:pic>
            <p:nvPicPr>
              <p:cNvPr id="133" name="Graphic 132" descr="User">
                <a:extLst>
                  <a:ext uri="{FF2B5EF4-FFF2-40B4-BE49-F238E27FC236}">
                    <a16:creationId xmlns:a16="http://schemas.microsoft.com/office/drawing/2014/main" id="{1EC66EBE-5BCE-46C2-B6FE-A3D263CA3A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8758" y="1847212"/>
                <a:ext cx="586530" cy="579761"/>
              </a:xfrm>
              <a:prstGeom prst="rect">
                <a:avLst/>
              </a:prstGeom>
            </p:spPr>
          </p:pic>
          <p:sp>
            <p:nvSpPr>
              <p:cNvPr id="134" name="TextBox 133">
                <a:extLst>
                  <a:ext uri="{FF2B5EF4-FFF2-40B4-BE49-F238E27FC236}">
                    <a16:creationId xmlns:a16="http://schemas.microsoft.com/office/drawing/2014/main" id="{F28C31DE-E464-4223-AD7F-91E2091F2DDC}"/>
                  </a:ext>
                </a:extLst>
              </p:cNvPr>
              <p:cNvSpPr txBox="1"/>
              <p:nvPr/>
            </p:nvSpPr>
            <p:spPr>
              <a:xfrm>
                <a:off x="2652969" y="2070243"/>
                <a:ext cx="394612" cy="382055"/>
              </a:xfrm>
              <a:prstGeom prst="rect">
                <a:avLst/>
              </a:prstGeom>
              <a:noFill/>
            </p:spPr>
            <p:txBody>
              <a:bodyPr wrap="square" rtlCol="0">
                <a:spAutoFit/>
              </a:bodyPr>
              <a:lstStyle/>
              <a:p>
                <a:r>
                  <a:rPr lang="en-US" sz="900" b="1" dirty="0"/>
                  <a:t>0</a:t>
                </a:r>
              </a:p>
            </p:txBody>
          </p:sp>
          <p:sp>
            <p:nvSpPr>
              <p:cNvPr id="135" name="Double Bracket 134">
                <a:extLst>
                  <a:ext uri="{FF2B5EF4-FFF2-40B4-BE49-F238E27FC236}">
                    <a16:creationId xmlns:a16="http://schemas.microsoft.com/office/drawing/2014/main" id="{774B3C65-39B0-4F3E-B9F7-D3DCF4A2F28A}"/>
                  </a:ext>
                </a:extLst>
              </p:cNvPr>
              <p:cNvSpPr/>
              <p:nvPr/>
            </p:nvSpPr>
            <p:spPr>
              <a:xfrm>
                <a:off x="2004970" y="1959954"/>
                <a:ext cx="1187102" cy="478068"/>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36" name="Graphic 135" descr="User">
                <a:extLst>
                  <a:ext uri="{FF2B5EF4-FFF2-40B4-BE49-F238E27FC236}">
                    <a16:creationId xmlns:a16="http://schemas.microsoft.com/office/drawing/2014/main" id="{E732817F-89E7-4687-93B1-1833FABE32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9401" y="1853568"/>
                <a:ext cx="586530" cy="579761"/>
              </a:xfrm>
              <a:prstGeom prst="rect">
                <a:avLst/>
              </a:prstGeom>
            </p:spPr>
          </p:pic>
          <p:sp>
            <p:nvSpPr>
              <p:cNvPr id="137" name="TextBox 136">
                <a:extLst>
                  <a:ext uri="{FF2B5EF4-FFF2-40B4-BE49-F238E27FC236}">
                    <a16:creationId xmlns:a16="http://schemas.microsoft.com/office/drawing/2014/main" id="{831E721C-CA26-4880-AD24-09D8AADA3FCA}"/>
                  </a:ext>
                </a:extLst>
              </p:cNvPr>
              <p:cNvSpPr txBox="1"/>
              <p:nvPr/>
            </p:nvSpPr>
            <p:spPr>
              <a:xfrm>
                <a:off x="2136969" y="2070339"/>
                <a:ext cx="394611" cy="382055"/>
              </a:xfrm>
              <a:prstGeom prst="rect">
                <a:avLst/>
              </a:prstGeom>
              <a:noFill/>
            </p:spPr>
            <p:txBody>
              <a:bodyPr wrap="square" rtlCol="0">
                <a:spAutoFit/>
              </a:bodyPr>
              <a:lstStyle/>
              <a:p>
                <a:r>
                  <a:rPr lang="en-US" sz="900" b="1" dirty="0"/>
                  <a:t>0</a:t>
                </a:r>
              </a:p>
            </p:txBody>
          </p:sp>
          <p:sp>
            <p:nvSpPr>
              <p:cNvPr id="138" name="TextBox 137">
                <a:extLst>
                  <a:ext uri="{FF2B5EF4-FFF2-40B4-BE49-F238E27FC236}">
                    <a16:creationId xmlns:a16="http://schemas.microsoft.com/office/drawing/2014/main" id="{C2E794EC-8564-4ABD-A332-D448CEA419FD}"/>
                  </a:ext>
                </a:extLst>
              </p:cNvPr>
              <p:cNvSpPr txBox="1"/>
              <p:nvPr/>
            </p:nvSpPr>
            <p:spPr>
              <a:xfrm>
                <a:off x="1068325" y="1921320"/>
                <a:ext cx="920542" cy="611289"/>
              </a:xfrm>
              <a:prstGeom prst="rect">
                <a:avLst/>
              </a:prstGeom>
              <a:noFill/>
            </p:spPr>
            <p:txBody>
              <a:bodyPr wrap="square" rtlCol="0">
                <a:spAutoFit/>
              </a:bodyPr>
              <a:lstStyle/>
              <a:p>
                <a:r>
                  <a:rPr lang="en-US" sz="1800" i="1" dirty="0"/>
                  <a:t>E</a:t>
                </a:r>
                <a:r>
                  <a:rPr lang="en-US" sz="1800" dirty="0"/>
                  <a:t> =</a:t>
                </a:r>
              </a:p>
            </p:txBody>
          </p:sp>
        </p:grpSp>
        <p:grpSp>
          <p:nvGrpSpPr>
            <p:cNvPr id="125" name="Group 124">
              <a:extLst>
                <a:ext uri="{FF2B5EF4-FFF2-40B4-BE49-F238E27FC236}">
                  <a16:creationId xmlns:a16="http://schemas.microsoft.com/office/drawing/2014/main" id="{31C649D5-FC0B-4DAF-B9BA-4DFE560CB15E}"/>
                </a:ext>
              </a:extLst>
            </p:cNvPr>
            <p:cNvGrpSpPr/>
            <p:nvPr/>
          </p:nvGrpSpPr>
          <p:grpSpPr>
            <a:xfrm>
              <a:off x="3005283" y="2158917"/>
              <a:ext cx="1283869" cy="392993"/>
              <a:chOff x="4231823" y="1444542"/>
              <a:chExt cx="2124960" cy="740430"/>
            </a:xfrm>
          </p:grpSpPr>
          <p:grpSp>
            <p:nvGrpSpPr>
              <p:cNvPr id="128" name="Group 127">
                <a:extLst>
                  <a:ext uri="{FF2B5EF4-FFF2-40B4-BE49-F238E27FC236}">
                    <a16:creationId xmlns:a16="http://schemas.microsoft.com/office/drawing/2014/main" id="{E8B44363-F719-4CCD-8E6A-C4A968078E67}"/>
                  </a:ext>
                </a:extLst>
              </p:cNvPr>
              <p:cNvGrpSpPr/>
              <p:nvPr/>
            </p:nvGrpSpPr>
            <p:grpSpPr>
              <a:xfrm>
                <a:off x="5189201" y="1591925"/>
                <a:ext cx="1020984" cy="390999"/>
                <a:chOff x="3620478" y="3074693"/>
                <a:chExt cx="883953" cy="338521"/>
              </a:xfrm>
            </p:grpSpPr>
            <p:sp>
              <p:nvSpPr>
                <p:cNvPr id="131" name="Hexagon 130">
                  <a:extLst>
                    <a:ext uri="{FF2B5EF4-FFF2-40B4-BE49-F238E27FC236}">
                      <a16:creationId xmlns:a16="http://schemas.microsoft.com/office/drawing/2014/main" id="{C4B152B3-4DFE-42C7-8D5F-6DC2F260AFE6}"/>
                    </a:ext>
                  </a:extLst>
                </p:cNvPr>
                <p:cNvSpPr/>
                <p:nvPr/>
              </p:nvSpPr>
              <p:spPr>
                <a:xfrm>
                  <a:off x="3620478" y="3074693"/>
                  <a:ext cx="392684" cy="338521"/>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32" name="Hexagon 131">
                  <a:extLst>
                    <a:ext uri="{FF2B5EF4-FFF2-40B4-BE49-F238E27FC236}">
                      <a16:creationId xmlns:a16="http://schemas.microsoft.com/office/drawing/2014/main" id="{0D4C3CE0-A4F6-4E99-A78E-DF58E5427466}"/>
                    </a:ext>
                  </a:extLst>
                </p:cNvPr>
                <p:cNvSpPr/>
                <p:nvPr/>
              </p:nvSpPr>
              <p:spPr>
                <a:xfrm>
                  <a:off x="4111747" y="3074693"/>
                  <a:ext cx="392684" cy="338521"/>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sp>
            <p:nvSpPr>
              <p:cNvPr id="129" name="Double Bracket 128">
                <a:extLst>
                  <a:ext uri="{FF2B5EF4-FFF2-40B4-BE49-F238E27FC236}">
                    <a16:creationId xmlns:a16="http://schemas.microsoft.com/office/drawing/2014/main" id="{D1D7D1E7-D7B1-4CB3-8167-98753D6FB5E5}"/>
                  </a:ext>
                </a:extLst>
              </p:cNvPr>
              <p:cNvSpPr/>
              <p:nvPr/>
            </p:nvSpPr>
            <p:spPr>
              <a:xfrm>
                <a:off x="5069197" y="1508248"/>
                <a:ext cx="1287586" cy="547471"/>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13EAB0E7-08E9-4846-BB31-9F00191453E7}"/>
                      </a:ext>
                    </a:extLst>
                  </p:cNvPr>
                  <p:cNvSpPr txBox="1"/>
                  <p:nvPr/>
                </p:nvSpPr>
                <p:spPr>
                  <a:xfrm>
                    <a:off x="4231823" y="1444542"/>
                    <a:ext cx="848776" cy="740430"/>
                  </a:xfrm>
                  <a:prstGeom prst="rect">
                    <a:avLst/>
                  </a:prstGeom>
                  <a:noFill/>
                </p:spPr>
                <p:txBody>
                  <a:bodyPr wrap="square" rtlCol="0">
                    <a:spAutoFit/>
                  </a:bodyPr>
                  <a:lstStyle/>
                  <a:p>
                    <a14:m>
                      <m:oMath xmlns:m="http://schemas.openxmlformats.org/officeDocument/2006/math">
                        <m:r>
                          <a:rPr lang="en-US" sz="2000" i="1" smtClean="0">
                            <a:latin typeface="Cambria Math" panose="02040503050406030204" pitchFamily="18" charset="0"/>
                            <a:ea typeface="Cambria Math" panose="02040503050406030204" pitchFamily="18" charset="0"/>
                          </a:rPr>
                          <m:t>𝜃</m:t>
                        </m:r>
                        <m:r>
                          <a:rPr lang="en-US" sz="2000" b="0" i="0" smtClean="0">
                            <a:latin typeface="Cambria Math" panose="02040503050406030204" pitchFamily="18" charset="0"/>
                            <a:ea typeface="Cambria Math" panose="02040503050406030204" pitchFamily="18" charset="0"/>
                          </a:rPr>
                          <m:t> </m:t>
                        </m:r>
                      </m:oMath>
                    </a14:m>
                    <a:r>
                      <a:rPr lang="en-US" sz="1600" dirty="0"/>
                      <a:t>= </a:t>
                    </a:r>
                  </a:p>
                </p:txBody>
              </p:sp>
            </mc:Choice>
            <mc:Fallback xmlns="">
              <p:sp>
                <p:nvSpPr>
                  <p:cNvPr id="130" name="TextBox 129">
                    <a:extLst>
                      <a:ext uri="{FF2B5EF4-FFF2-40B4-BE49-F238E27FC236}">
                        <a16:creationId xmlns:a16="http://schemas.microsoft.com/office/drawing/2014/main" id="{13EAB0E7-08E9-4846-BB31-9F00191453E7}"/>
                      </a:ext>
                    </a:extLst>
                  </p:cNvPr>
                  <p:cNvSpPr txBox="1">
                    <a:spLocks noRot="1" noChangeAspect="1" noMove="1" noResize="1" noEditPoints="1" noAdjustHandles="1" noChangeArrowheads="1" noChangeShapeType="1" noTextEdit="1"/>
                  </p:cNvSpPr>
                  <p:nvPr/>
                </p:nvSpPr>
                <p:spPr>
                  <a:xfrm>
                    <a:off x="4231823" y="1444542"/>
                    <a:ext cx="848776" cy="740430"/>
                  </a:xfrm>
                  <a:prstGeom prst="rect">
                    <a:avLst/>
                  </a:prstGeom>
                  <a:blipFill>
                    <a:blip r:embed="rId5"/>
                    <a:stretch>
                      <a:fillRect r="-17857" b="-18750"/>
                    </a:stretch>
                  </a:blipFill>
                </p:spPr>
                <p:txBody>
                  <a:bodyPr/>
                  <a:lstStyle/>
                  <a:p>
                    <a:r>
                      <a:rPr lang="en-US">
                        <a:noFill/>
                      </a:rPr>
                      <a:t> </a:t>
                    </a:r>
                  </a:p>
                </p:txBody>
              </p:sp>
            </mc:Fallback>
          </mc:AlternateContent>
        </p:grpSp>
        <p:sp>
          <p:nvSpPr>
            <p:cNvPr id="126" name="TextBox 125">
              <a:extLst>
                <a:ext uri="{FF2B5EF4-FFF2-40B4-BE49-F238E27FC236}">
                  <a16:creationId xmlns:a16="http://schemas.microsoft.com/office/drawing/2014/main" id="{0D404EF3-FD19-4C24-8674-52D72EF76C1B}"/>
                </a:ext>
              </a:extLst>
            </p:cNvPr>
            <p:cNvSpPr txBox="1"/>
            <p:nvPr/>
          </p:nvSpPr>
          <p:spPr>
            <a:xfrm>
              <a:off x="2221651" y="2171098"/>
              <a:ext cx="924603" cy="369332"/>
            </a:xfrm>
            <a:prstGeom prst="rect">
              <a:avLst/>
            </a:prstGeom>
            <a:noFill/>
          </p:spPr>
          <p:txBody>
            <a:bodyPr wrap="square" rtlCol="0">
              <a:spAutoFit/>
            </a:bodyPr>
            <a:lstStyle/>
            <a:p>
              <a:pPr algn="ctr"/>
              <a:r>
                <a:rPr lang="en-US" sz="1800" dirty="0">
                  <a:latin typeface="+mj-lt"/>
                  <a:cs typeface="Times New Roman" panose="02020603050405020304" pitchFamily="18" charset="0"/>
                </a:rPr>
                <a:t>, B = 7,</a:t>
              </a:r>
            </a:p>
          </p:txBody>
        </p:sp>
        <p:sp>
          <p:nvSpPr>
            <p:cNvPr id="127" name="TextBox 126">
              <a:extLst>
                <a:ext uri="{FF2B5EF4-FFF2-40B4-BE49-F238E27FC236}">
                  <a16:creationId xmlns:a16="http://schemas.microsoft.com/office/drawing/2014/main" id="{9583EEC9-6C3D-404A-9CD7-6B9FAEF57550}"/>
                </a:ext>
              </a:extLst>
            </p:cNvPr>
            <p:cNvSpPr txBox="1"/>
            <p:nvPr/>
          </p:nvSpPr>
          <p:spPr>
            <a:xfrm>
              <a:off x="4150669" y="2102220"/>
              <a:ext cx="661921" cy="461665"/>
            </a:xfrm>
            <a:prstGeom prst="rect">
              <a:avLst/>
            </a:prstGeom>
            <a:noFill/>
          </p:spPr>
          <p:txBody>
            <a:bodyPr wrap="square" rtlCol="0">
              <a:spAutoFit/>
            </a:bodyPr>
            <a:lstStyle/>
            <a:p>
              <a:pPr algn="ctr"/>
              <a:r>
                <a:rPr lang="en-US" sz="2400" dirty="0">
                  <a:latin typeface="+mj-lt"/>
                  <a:cs typeface="Times New Roman" panose="02020603050405020304" pitchFamily="18" charset="0"/>
                </a:rPr>
                <a:t>&gt;</a:t>
              </a:r>
            </a:p>
          </p:txBody>
        </p:sp>
      </p:grpSp>
      <p:grpSp>
        <p:nvGrpSpPr>
          <p:cNvPr id="252" name="Group 251">
            <a:extLst>
              <a:ext uri="{FF2B5EF4-FFF2-40B4-BE49-F238E27FC236}">
                <a16:creationId xmlns:a16="http://schemas.microsoft.com/office/drawing/2014/main" id="{60621F35-B791-49A5-BD85-54250D16C6D9}"/>
              </a:ext>
            </a:extLst>
          </p:cNvPr>
          <p:cNvGrpSpPr/>
          <p:nvPr/>
        </p:nvGrpSpPr>
        <p:grpSpPr>
          <a:xfrm>
            <a:off x="146957" y="3161255"/>
            <a:ext cx="5090940" cy="1488002"/>
            <a:chOff x="677834" y="3258213"/>
            <a:chExt cx="5090940" cy="1488002"/>
          </a:xfrm>
        </p:grpSpPr>
        <p:graphicFrame>
          <p:nvGraphicFramePr>
            <p:cNvPr id="253" name="Content Placeholder 3">
              <a:extLst>
                <a:ext uri="{FF2B5EF4-FFF2-40B4-BE49-F238E27FC236}">
                  <a16:creationId xmlns:a16="http://schemas.microsoft.com/office/drawing/2014/main" id="{B5CADF38-AB5D-4879-AA47-55D7FCD7F6D1}"/>
                </a:ext>
              </a:extLst>
            </p:cNvPr>
            <p:cNvGraphicFramePr>
              <a:graphicFrameLocks/>
            </p:cNvGraphicFramePr>
            <p:nvPr>
              <p:extLst>
                <p:ext uri="{D42A27DB-BD31-4B8C-83A1-F6EECF244321}">
                  <p14:modId xmlns:p14="http://schemas.microsoft.com/office/powerpoint/2010/main" val="656188264"/>
                </p:ext>
              </p:extLst>
            </p:nvPr>
          </p:nvGraphicFramePr>
          <p:xfrm>
            <a:off x="1505502" y="3633695"/>
            <a:ext cx="4263272" cy="1112520"/>
          </p:xfrm>
          <a:graphic>
            <a:graphicData uri="http://schemas.openxmlformats.org/drawingml/2006/table">
              <a:tbl>
                <a:tblPr bandRow="1">
                  <a:tableStyleId>{69CF1AB2-1976-4502-BF36-3FF5EA218861}</a:tableStyleId>
                </a:tblPr>
                <a:tblGrid>
                  <a:gridCol w="1065818">
                    <a:extLst>
                      <a:ext uri="{9D8B030D-6E8A-4147-A177-3AD203B41FA5}">
                        <a16:colId xmlns:a16="http://schemas.microsoft.com/office/drawing/2014/main" val="874849574"/>
                      </a:ext>
                    </a:extLst>
                  </a:gridCol>
                  <a:gridCol w="1065818">
                    <a:extLst>
                      <a:ext uri="{9D8B030D-6E8A-4147-A177-3AD203B41FA5}">
                        <a16:colId xmlns:a16="http://schemas.microsoft.com/office/drawing/2014/main" val="1134746053"/>
                      </a:ext>
                    </a:extLst>
                  </a:gridCol>
                  <a:gridCol w="1065818">
                    <a:extLst>
                      <a:ext uri="{9D8B030D-6E8A-4147-A177-3AD203B41FA5}">
                        <a16:colId xmlns:a16="http://schemas.microsoft.com/office/drawing/2014/main" val="1915946191"/>
                      </a:ext>
                    </a:extLst>
                  </a:gridCol>
                  <a:gridCol w="1065818">
                    <a:extLst>
                      <a:ext uri="{9D8B030D-6E8A-4147-A177-3AD203B41FA5}">
                        <a16:colId xmlns:a16="http://schemas.microsoft.com/office/drawing/2014/main" val="1694293250"/>
                      </a:ext>
                    </a:extLst>
                  </a:gridCol>
                </a:tblGrid>
                <a:tr h="370840">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658754"/>
                    </a:ext>
                  </a:extLst>
                </a:tr>
                <a:tr h="370840">
                  <a:tc>
                    <a:txBody>
                      <a:bodyPr/>
                      <a:lstStyle/>
                      <a:p>
                        <a:pPr algn="ctr"/>
                        <a:r>
                          <a:rPr lang="en-US" dirty="0"/>
                          <a:t>-20, </a:t>
                        </a:r>
                        <a:r>
                          <a:rPr lang="en-US" dirty="0">
                            <a:solidFill>
                              <a:srgbClr val="FF0000"/>
                            </a:solidFill>
                          </a:rPr>
                          <a:t>20</a:t>
                        </a:r>
                        <a:endParaRPr lang="en-US" dirty="0"/>
                      </a:p>
                    </a:txBody>
                    <a:tcPr>
                      <a:lnL w="57150" cap="flat" cmpd="sng" algn="ctr">
                        <a:solidFill>
                          <a:schemeClr val="bg2">
                            <a:lumMod val="40000"/>
                            <a:lumOff val="60000"/>
                          </a:schemeClr>
                        </a:solidFill>
                        <a:prstDash val="solid"/>
                        <a:round/>
                        <a:headEnd type="none" w="med" len="med"/>
                        <a:tailEnd type="none" w="med" len="med"/>
                      </a:lnL>
                      <a:lnR w="57150" cap="flat" cmpd="sng" algn="ctr">
                        <a:solidFill>
                          <a:schemeClr val="bg2">
                            <a:lumMod val="40000"/>
                            <a:lumOff val="60000"/>
                          </a:schemeClr>
                        </a:solidFill>
                        <a:prstDash val="solid"/>
                        <a:round/>
                        <a:headEnd type="none" w="med" len="med"/>
                        <a:tailEnd type="none" w="med" len="med"/>
                      </a:lnR>
                      <a:lnT w="57150" cap="flat" cmpd="sng" algn="ctr">
                        <a:solidFill>
                          <a:schemeClr val="bg2">
                            <a:lumMod val="40000"/>
                            <a:lumOff val="60000"/>
                          </a:schemeClr>
                        </a:solidFill>
                        <a:prstDash val="solid"/>
                        <a:round/>
                        <a:headEnd type="none" w="med" len="med"/>
                        <a:tailEnd type="none" w="med" len="med"/>
                      </a:lnT>
                      <a:lnB w="5715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20, </a:t>
                        </a:r>
                        <a:r>
                          <a:rPr lang="en-US" dirty="0">
                            <a:solidFill>
                              <a:srgbClr val="FF0000"/>
                            </a:solidFill>
                          </a:rPr>
                          <a:t>-20</a:t>
                        </a:r>
                        <a:endParaRPr lang="en-US" dirty="0"/>
                      </a:p>
                    </a:txBody>
                    <a:tcPr>
                      <a:lnL w="57150" cap="flat" cmpd="sng" algn="ctr">
                        <a:solidFill>
                          <a:schemeClr val="bg2">
                            <a:lumMod val="40000"/>
                            <a:lumOff val="6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-20, </a:t>
                        </a:r>
                        <a:r>
                          <a:rPr lang="en-US"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20, </a:t>
                        </a:r>
                        <a:r>
                          <a:rPr lang="en-US"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2256089"/>
                    </a:ext>
                  </a:extLst>
                </a:tr>
                <a:tr h="370840">
                  <a:tc>
                    <a:txBody>
                      <a:bodyPr/>
                      <a:lstStyle/>
                      <a:p>
                        <a:pPr algn="ctr"/>
                        <a:r>
                          <a:rPr lang="en-US" dirty="0"/>
                          <a:t>0, </a:t>
                        </a:r>
                        <a:r>
                          <a:rPr lang="en-US" dirty="0">
                            <a:solidFill>
                              <a:srgbClr val="FF0000"/>
                            </a:solidFill>
                          </a:rPr>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bg2">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 </a:t>
                        </a:r>
                        <a:r>
                          <a:rPr lang="en-US" dirty="0">
                            <a:solidFill>
                              <a:srgbClr val="FF0000"/>
                            </a:solidFill>
                          </a:rPr>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 </a:t>
                        </a:r>
                        <a:r>
                          <a:rPr lang="en-US" dirty="0">
                            <a:solidFill>
                              <a:srgbClr val="FF0000"/>
                            </a:solidFill>
                          </a:rPr>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 </a:t>
                        </a:r>
                        <a:r>
                          <a:rPr lang="en-US" dirty="0">
                            <a:solidFill>
                              <a:srgbClr val="FF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517812"/>
                    </a:ext>
                  </a:extLst>
                </a:tr>
              </a:tbl>
            </a:graphicData>
          </a:graphic>
        </p:graphicFrame>
        <p:grpSp>
          <p:nvGrpSpPr>
            <p:cNvPr id="254" name="Group 253">
              <a:extLst>
                <a:ext uri="{FF2B5EF4-FFF2-40B4-BE49-F238E27FC236}">
                  <a16:creationId xmlns:a16="http://schemas.microsoft.com/office/drawing/2014/main" id="{99261BDA-B836-41E0-B7FE-92DA8146DB66}"/>
                </a:ext>
              </a:extLst>
            </p:cNvPr>
            <p:cNvGrpSpPr/>
            <p:nvPr/>
          </p:nvGrpSpPr>
          <p:grpSpPr>
            <a:xfrm>
              <a:off x="1724929" y="3258213"/>
              <a:ext cx="662642" cy="253030"/>
              <a:chOff x="1260965" y="3070159"/>
              <a:chExt cx="662642" cy="253030"/>
            </a:xfrm>
          </p:grpSpPr>
          <p:sp>
            <p:nvSpPr>
              <p:cNvPr id="279" name="Hexagon 278">
                <a:extLst>
                  <a:ext uri="{FF2B5EF4-FFF2-40B4-BE49-F238E27FC236}">
                    <a16:creationId xmlns:a16="http://schemas.microsoft.com/office/drawing/2014/main" id="{802191AA-BF1D-4EF4-8DD1-12AC2B1F5E33}"/>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80" name="Hexagon 279">
                <a:extLst>
                  <a:ext uri="{FF2B5EF4-FFF2-40B4-BE49-F238E27FC236}">
                    <a16:creationId xmlns:a16="http://schemas.microsoft.com/office/drawing/2014/main" id="{1C2528CB-FB13-44B3-8FF7-A6ED67313640}"/>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255" name="Group 254">
              <a:extLst>
                <a:ext uri="{FF2B5EF4-FFF2-40B4-BE49-F238E27FC236}">
                  <a16:creationId xmlns:a16="http://schemas.microsoft.com/office/drawing/2014/main" id="{0B2A26F4-2543-49C1-9B7F-0922B211D779}"/>
                </a:ext>
              </a:extLst>
            </p:cNvPr>
            <p:cNvGrpSpPr/>
            <p:nvPr/>
          </p:nvGrpSpPr>
          <p:grpSpPr>
            <a:xfrm>
              <a:off x="3848838" y="3258213"/>
              <a:ext cx="662642" cy="253030"/>
              <a:chOff x="1260965" y="3070159"/>
              <a:chExt cx="662642" cy="253030"/>
            </a:xfrm>
          </p:grpSpPr>
          <p:sp>
            <p:nvSpPr>
              <p:cNvPr id="277" name="Hexagon 276">
                <a:extLst>
                  <a:ext uri="{FF2B5EF4-FFF2-40B4-BE49-F238E27FC236}">
                    <a16:creationId xmlns:a16="http://schemas.microsoft.com/office/drawing/2014/main" id="{D4F1197F-DF53-4843-9C2C-7D0AFE3DEE9D}"/>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78" name="Hexagon 277">
                <a:extLst>
                  <a:ext uri="{FF2B5EF4-FFF2-40B4-BE49-F238E27FC236}">
                    <a16:creationId xmlns:a16="http://schemas.microsoft.com/office/drawing/2014/main" id="{8606EC97-D8CC-42FD-9C92-B4B125C54F5D}"/>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256" name="Group 255">
              <a:extLst>
                <a:ext uri="{FF2B5EF4-FFF2-40B4-BE49-F238E27FC236}">
                  <a16:creationId xmlns:a16="http://schemas.microsoft.com/office/drawing/2014/main" id="{51DF97D7-E09D-49BF-BFDB-1A74BDB49EC9}"/>
                </a:ext>
              </a:extLst>
            </p:cNvPr>
            <p:cNvGrpSpPr/>
            <p:nvPr/>
          </p:nvGrpSpPr>
          <p:grpSpPr>
            <a:xfrm>
              <a:off x="2783181" y="3258213"/>
              <a:ext cx="662642" cy="253030"/>
              <a:chOff x="1260965" y="3070159"/>
              <a:chExt cx="662642" cy="253030"/>
            </a:xfrm>
          </p:grpSpPr>
          <p:sp>
            <p:nvSpPr>
              <p:cNvPr id="275" name="Hexagon 274">
                <a:extLst>
                  <a:ext uri="{FF2B5EF4-FFF2-40B4-BE49-F238E27FC236}">
                    <a16:creationId xmlns:a16="http://schemas.microsoft.com/office/drawing/2014/main" id="{5ABD9F8C-671A-4A85-95BC-B6ED5AD537B0}"/>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76" name="Hexagon 275">
                <a:extLst>
                  <a:ext uri="{FF2B5EF4-FFF2-40B4-BE49-F238E27FC236}">
                    <a16:creationId xmlns:a16="http://schemas.microsoft.com/office/drawing/2014/main" id="{CC118873-CBF3-4BEA-A658-599B03946802}"/>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257" name="Group 256">
              <a:extLst>
                <a:ext uri="{FF2B5EF4-FFF2-40B4-BE49-F238E27FC236}">
                  <a16:creationId xmlns:a16="http://schemas.microsoft.com/office/drawing/2014/main" id="{56905763-733E-4E7E-9523-0EDDE76C276F}"/>
                </a:ext>
              </a:extLst>
            </p:cNvPr>
            <p:cNvGrpSpPr/>
            <p:nvPr/>
          </p:nvGrpSpPr>
          <p:grpSpPr>
            <a:xfrm>
              <a:off x="4880607" y="3258213"/>
              <a:ext cx="662642" cy="253030"/>
              <a:chOff x="1260965" y="3070159"/>
              <a:chExt cx="662642" cy="253030"/>
            </a:xfrm>
          </p:grpSpPr>
          <p:sp>
            <p:nvSpPr>
              <p:cNvPr id="273" name="Hexagon 272">
                <a:extLst>
                  <a:ext uri="{FF2B5EF4-FFF2-40B4-BE49-F238E27FC236}">
                    <a16:creationId xmlns:a16="http://schemas.microsoft.com/office/drawing/2014/main" id="{2C8B131B-20E3-4DC5-A1A0-CADAE84C85D0}"/>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74" name="Hexagon 273">
                <a:extLst>
                  <a:ext uri="{FF2B5EF4-FFF2-40B4-BE49-F238E27FC236}">
                    <a16:creationId xmlns:a16="http://schemas.microsoft.com/office/drawing/2014/main" id="{EBA1C874-E743-44C1-B945-9A1CE85E295A}"/>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pic>
          <p:nvPicPr>
            <p:cNvPr id="258" name="Graphic 257" descr="User">
              <a:extLst>
                <a:ext uri="{FF2B5EF4-FFF2-40B4-BE49-F238E27FC236}">
                  <a16:creationId xmlns:a16="http://schemas.microsoft.com/office/drawing/2014/main" id="{879423E1-B262-4DC0-B003-CA72822DF9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00540" y="3356674"/>
              <a:ext cx="293516" cy="290129"/>
            </a:xfrm>
            <a:prstGeom prst="rect">
              <a:avLst/>
            </a:prstGeom>
          </p:spPr>
        </p:pic>
        <p:pic>
          <p:nvPicPr>
            <p:cNvPr id="259" name="Graphic 258" descr="User">
              <a:extLst>
                <a:ext uri="{FF2B5EF4-FFF2-40B4-BE49-F238E27FC236}">
                  <a16:creationId xmlns:a16="http://schemas.microsoft.com/office/drawing/2014/main" id="{56CF0D5B-06CE-48E1-A127-0EABF0733F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86434" y="3356674"/>
              <a:ext cx="293516" cy="290129"/>
            </a:xfrm>
            <a:prstGeom prst="rect">
              <a:avLst/>
            </a:prstGeom>
          </p:spPr>
        </p:pic>
        <p:pic>
          <p:nvPicPr>
            <p:cNvPr id="260" name="Graphic 259" descr="User">
              <a:extLst>
                <a:ext uri="{FF2B5EF4-FFF2-40B4-BE49-F238E27FC236}">
                  <a16:creationId xmlns:a16="http://schemas.microsoft.com/office/drawing/2014/main" id="{99EFB1E8-C265-4E2E-90C0-92817D0124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82720" y="3356674"/>
              <a:ext cx="293516" cy="290129"/>
            </a:xfrm>
            <a:prstGeom prst="rect">
              <a:avLst/>
            </a:prstGeom>
          </p:spPr>
        </p:pic>
        <p:pic>
          <p:nvPicPr>
            <p:cNvPr id="261" name="Graphic 260" descr="User">
              <a:extLst>
                <a:ext uri="{FF2B5EF4-FFF2-40B4-BE49-F238E27FC236}">
                  <a16:creationId xmlns:a16="http://schemas.microsoft.com/office/drawing/2014/main" id="{54F0E55C-3917-4377-8F30-79A1CBC128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7238" y="3356674"/>
              <a:ext cx="293516" cy="290129"/>
            </a:xfrm>
            <a:prstGeom prst="rect">
              <a:avLst/>
            </a:prstGeom>
          </p:spPr>
        </p:pic>
        <p:grpSp>
          <p:nvGrpSpPr>
            <p:cNvPr id="262" name="Group 261">
              <a:extLst>
                <a:ext uri="{FF2B5EF4-FFF2-40B4-BE49-F238E27FC236}">
                  <a16:creationId xmlns:a16="http://schemas.microsoft.com/office/drawing/2014/main" id="{B177E2BB-0E0D-48A5-ABD2-65F3B91B56D7}"/>
                </a:ext>
              </a:extLst>
            </p:cNvPr>
            <p:cNvGrpSpPr/>
            <p:nvPr/>
          </p:nvGrpSpPr>
          <p:grpSpPr>
            <a:xfrm>
              <a:off x="736445" y="3677662"/>
              <a:ext cx="662642" cy="253030"/>
              <a:chOff x="1260965" y="3070159"/>
              <a:chExt cx="662642" cy="253030"/>
            </a:xfrm>
          </p:grpSpPr>
          <p:sp>
            <p:nvSpPr>
              <p:cNvPr id="271" name="Hexagon 270">
                <a:extLst>
                  <a:ext uri="{FF2B5EF4-FFF2-40B4-BE49-F238E27FC236}">
                    <a16:creationId xmlns:a16="http://schemas.microsoft.com/office/drawing/2014/main" id="{C67D6F7D-51EA-4434-8A78-8A0266DA63CF}"/>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72" name="Hexagon 271">
                <a:extLst>
                  <a:ext uri="{FF2B5EF4-FFF2-40B4-BE49-F238E27FC236}">
                    <a16:creationId xmlns:a16="http://schemas.microsoft.com/office/drawing/2014/main" id="{2BB51829-18D4-4630-A9EA-2AE91E6EF8E7}"/>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263" name="Group 262">
              <a:extLst>
                <a:ext uri="{FF2B5EF4-FFF2-40B4-BE49-F238E27FC236}">
                  <a16:creationId xmlns:a16="http://schemas.microsoft.com/office/drawing/2014/main" id="{23ADA46D-9E5B-479F-9ECD-0933096CEF74}"/>
                </a:ext>
              </a:extLst>
            </p:cNvPr>
            <p:cNvGrpSpPr/>
            <p:nvPr/>
          </p:nvGrpSpPr>
          <p:grpSpPr>
            <a:xfrm>
              <a:off x="736445" y="4080334"/>
              <a:ext cx="662642" cy="253030"/>
              <a:chOff x="1260965" y="3070159"/>
              <a:chExt cx="662642" cy="253030"/>
            </a:xfrm>
          </p:grpSpPr>
          <p:sp>
            <p:nvSpPr>
              <p:cNvPr id="269" name="Hexagon 268">
                <a:extLst>
                  <a:ext uri="{FF2B5EF4-FFF2-40B4-BE49-F238E27FC236}">
                    <a16:creationId xmlns:a16="http://schemas.microsoft.com/office/drawing/2014/main" id="{19C2A6A5-969A-4275-B2AB-71DBB88F7068}"/>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70" name="Hexagon 269">
                <a:extLst>
                  <a:ext uri="{FF2B5EF4-FFF2-40B4-BE49-F238E27FC236}">
                    <a16:creationId xmlns:a16="http://schemas.microsoft.com/office/drawing/2014/main" id="{97832165-4AE4-4AB6-9D06-B568719D0DF0}"/>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264" name="Group 263">
              <a:extLst>
                <a:ext uri="{FF2B5EF4-FFF2-40B4-BE49-F238E27FC236}">
                  <a16:creationId xmlns:a16="http://schemas.microsoft.com/office/drawing/2014/main" id="{FE9AC35C-A193-4FF2-9B8B-C0E532437B83}"/>
                </a:ext>
              </a:extLst>
            </p:cNvPr>
            <p:cNvGrpSpPr/>
            <p:nvPr/>
          </p:nvGrpSpPr>
          <p:grpSpPr>
            <a:xfrm>
              <a:off x="736445" y="4474616"/>
              <a:ext cx="662642" cy="253030"/>
              <a:chOff x="1260965" y="3070159"/>
              <a:chExt cx="662642" cy="253030"/>
            </a:xfrm>
          </p:grpSpPr>
          <p:sp>
            <p:nvSpPr>
              <p:cNvPr id="267" name="Hexagon 266">
                <a:extLst>
                  <a:ext uri="{FF2B5EF4-FFF2-40B4-BE49-F238E27FC236}">
                    <a16:creationId xmlns:a16="http://schemas.microsoft.com/office/drawing/2014/main" id="{8636BACB-D9EF-4A2F-ADB1-C81AEE9B0846}"/>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68" name="Hexagon 267">
                <a:extLst>
                  <a:ext uri="{FF2B5EF4-FFF2-40B4-BE49-F238E27FC236}">
                    <a16:creationId xmlns:a16="http://schemas.microsoft.com/office/drawing/2014/main" id="{3A379DD4-B256-4E80-9087-27C38287E87D}"/>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sp>
          <p:nvSpPr>
            <p:cNvPr id="265" name="Explosion: 8 Points 264">
              <a:extLst>
                <a:ext uri="{FF2B5EF4-FFF2-40B4-BE49-F238E27FC236}">
                  <a16:creationId xmlns:a16="http://schemas.microsoft.com/office/drawing/2014/main" id="{F3C5593C-93CB-48AD-A2AA-201F8BB41D87}"/>
                </a:ext>
              </a:extLst>
            </p:cNvPr>
            <p:cNvSpPr/>
            <p:nvPr/>
          </p:nvSpPr>
          <p:spPr>
            <a:xfrm>
              <a:off x="677834" y="3586922"/>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6" name="Explosion: 8 Points 265">
              <a:extLst>
                <a:ext uri="{FF2B5EF4-FFF2-40B4-BE49-F238E27FC236}">
                  <a16:creationId xmlns:a16="http://schemas.microsoft.com/office/drawing/2014/main" id="{A8960E08-5CCC-42DE-B2FC-A8569583881A}"/>
                </a:ext>
              </a:extLst>
            </p:cNvPr>
            <p:cNvSpPr/>
            <p:nvPr/>
          </p:nvSpPr>
          <p:spPr>
            <a:xfrm>
              <a:off x="1046949" y="3972816"/>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69527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0EFB4AA2-D90F-4178-917E-B884097C3464}"/>
              </a:ext>
            </a:extLst>
          </p:cNvPr>
          <p:cNvSpPr txBox="1"/>
          <p:nvPr/>
        </p:nvSpPr>
        <p:spPr>
          <a:xfrm>
            <a:off x="5875421" y="42718"/>
            <a:ext cx="2872740" cy="830997"/>
          </a:xfrm>
          <a:prstGeom prst="rect">
            <a:avLst/>
          </a:prstGeom>
          <a:noFill/>
        </p:spPr>
        <p:txBody>
          <a:bodyPr wrap="square" rtlCol="0">
            <a:spAutoFit/>
          </a:bodyPr>
          <a:lstStyle/>
          <a:p>
            <a:pPr algn="ctr"/>
            <a:r>
              <a:rPr lang="en-US" sz="2400" b="1" dirty="0">
                <a:solidFill>
                  <a:schemeClr val="bg1"/>
                </a:solidFill>
                <a:latin typeface="+mj-lt"/>
              </a:rPr>
              <a:t>VALUE ITERATION</a:t>
            </a:r>
          </a:p>
        </p:txBody>
      </p:sp>
      <p:sp>
        <p:nvSpPr>
          <p:cNvPr id="20" name="TextBox 19">
            <a:extLst>
              <a:ext uri="{FF2B5EF4-FFF2-40B4-BE49-F238E27FC236}">
                <a16:creationId xmlns:a16="http://schemas.microsoft.com/office/drawing/2014/main" id="{B329A339-3B0F-4108-A997-6A903942C1E8}"/>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grpSp>
        <p:nvGrpSpPr>
          <p:cNvPr id="5" name="Group 4">
            <a:extLst>
              <a:ext uri="{FF2B5EF4-FFF2-40B4-BE49-F238E27FC236}">
                <a16:creationId xmlns:a16="http://schemas.microsoft.com/office/drawing/2014/main" id="{69BF12BB-7ACA-44AA-851C-88EA4DECCD39}"/>
              </a:ext>
            </a:extLst>
          </p:cNvPr>
          <p:cNvGrpSpPr/>
          <p:nvPr/>
        </p:nvGrpSpPr>
        <p:grpSpPr>
          <a:xfrm>
            <a:off x="5932387" y="1524571"/>
            <a:ext cx="1866592" cy="1825926"/>
            <a:chOff x="6036529" y="2815183"/>
            <a:chExt cx="1866592" cy="1825926"/>
          </a:xfrm>
        </p:grpSpPr>
        <p:graphicFrame>
          <p:nvGraphicFramePr>
            <p:cNvPr id="140" name="Content Placeholder 3">
              <a:extLst>
                <a:ext uri="{FF2B5EF4-FFF2-40B4-BE49-F238E27FC236}">
                  <a16:creationId xmlns:a16="http://schemas.microsoft.com/office/drawing/2014/main" id="{3CE46EE1-898A-4440-BBDA-B86E75B9F92A}"/>
                </a:ext>
              </a:extLst>
            </p:cNvPr>
            <p:cNvGraphicFramePr>
              <a:graphicFrameLocks/>
            </p:cNvGraphicFramePr>
            <p:nvPr>
              <p:extLst>
                <p:ext uri="{D42A27DB-BD31-4B8C-83A1-F6EECF244321}">
                  <p14:modId xmlns:p14="http://schemas.microsoft.com/office/powerpoint/2010/main" val="2359255780"/>
                </p:ext>
              </p:extLst>
            </p:nvPr>
          </p:nvGraphicFramePr>
          <p:xfrm>
            <a:off x="6837303" y="3157749"/>
            <a:ext cx="1065818" cy="1483360"/>
          </p:xfrm>
          <a:graphic>
            <a:graphicData uri="http://schemas.openxmlformats.org/drawingml/2006/table">
              <a:tbl>
                <a:tblPr bandRow="1">
                  <a:tableStyleId>{69CF1AB2-1976-4502-BF36-3FF5EA218861}</a:tableStyleId>
                </a:tblPr>
                <a:tblGrid>
                  <a:gridCol w="1065818">
                    <a:extLst>
                      <a:ext uri="{9D8B030D-6E8A-4147-A177-3AD203B41FA5}">
                        <a16:colId xmlns:a16="http://schemas.microsoft.com/office/drawing/2014/main" val="1694293250"/>
                      </a:ext>
                    </a:extLst>
                  </a:gridCol>
                </a:tblGrid>
                <a:tr h="370840">
                  <a:tc>
                    <a:txBody>
                      <a:bodyPr/>
                      <a:lstStyle/>
                      <a:p>
                        <a:pPr algn="ctr"/>
                        <a:r>
                          <a:rPr lang="en-US" b="0" dirty="0">
                            <a:solidFill>
                              <a:schemeClr val="tx1"/>
                            </a:solidFill>
                          </a:rPr>
                          <a:t>25,</a:t>
                        </a:r>
                        <a:r>
                          <a:rPr lang="en-US" b="0" dirty="0">
                            <a:solidFill>
                              <a:srgbClr val="FF0000"/>
                            </a:solidFill>
                          </a:rPr>
                          <a:t> -25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658754"/>
                    </a:ext>
                  </a:extLst>
                </a:tr>
                <a:tr h="370840">
                  <a:tc>
                    <a:txBody>
                      <a:bodyPr/>
                      <a:lstStyle/>
                      <a:p>
                        <a:pPr algn="ctr"/>
                        <a:r>
                          <a:rPr lang="en-US" dirty="0"/>
                          <a:t>20, </a:t>
                        </a:r>
                        <a:r>
                          <a:rPr lang="en-US"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2256089"/>
                    </a:ext>
                  </a:extLst>
                </a:tr>
                <a:tr h="370840">
                  <a:tc>
                    <a:txBody>
                      <a:bodyPr/>
                      <a:lstStyle/>
                      <a:p>
                        <a:pPr algn="ctr"/>
                        <a:r>
                          <a:rPr lang="en-US" dirty="0"/>
                          <a:t>5, </a:t>
                        </a:r>
                        <a:r>
                          <a:rPr lang="en-US" dirty="0">
                            <a:solidFill>
                              <a:srgbClr val="FF000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517812"/>
                    </a:ext>
                  </a:extLst>
                </a:tr>
                <a:tr h="370840">
                  <a:tc>
                    <a:txBody>
                      <a:bodyPr/>
                      <a:lstStyle/>
                      <a:p>
                        <a:pPr algn="ctr"/>
                        <a:r>
                          <a:rPr lang="en-US" dirty="0"/>
                          <a:t>0, </a:t>
                        </a:r>
                        <a:r>
                          <a:rPr lang="en-US" dirty="0">
                            <a:solidFill>
                              <a:srgbClr val="FF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1419932"/>
                    </a:ext>
                  </a:extLst>
                </a:tr>
              </a:tbl>
            </a:graphicData>
          </a:graphic>
        </p:graphicFrame>
        <p:grpSp>
          <p:nvGrpSpPr>
            <p:cNvPr id="149" name="Group 148">
              <a:extLst>
                <a:ext uri="{FF2B5EF4-FFF2-40B4-BE49-F238E27FC236}">
                  <a16:creationId xmlns:a16="http://schemas.microsoft.com/office/drawing/2014/main" id="{28831C35-9FDB-4837-85B1-916A97F1C1E8}"/>
                </a:ext>
              </a:extLst>
            </p:cNvPr>
            <p:cNvGrpSpPr/>
            <p:nvPr/>
          </p:nvGrpSpPr>
          <p:grpSpPr>
            <a:xfrm>
              <a:off x="6106052" y="3189071"/>
              <a:ext cx="662642" cy="253030"/>
              <a:chOff x="1260965" y="3070159"/>
              <a:chExt cx="662642" cy="253030"/>
            </a:xfrm>
          </p:grpSpPr>
          <p:sp>
            <p:nvSpPr>
              <p:cNvPr id="158" name="Hexagon 157">
                <a:extLst>
                  <a:ext uri="{FF2B5EF4-FFF2-40B4-BE49-F238E27FC236}">
                    <a16:creationId xmlns:a16="http://schemas.microsoft.com/office/drawing/2014/main" id="{0C979767-D678-4581-9934-3C84C9B2553B}"/>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59" name="Hexagon 158">
                <a:extLst>
                  <a:ext uri="{FF2B5EF4-FFF2-40B4-BE49-F238E27FC236}">
                    <a16:creationId xmlns:a16="http://schemas.microsoft.com/office/drawing/2014/main" id="{B7DF6EAE-6E42-43F8-9225-BE0CB4A448BD}"/>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sp>
          <p:nvSpPr>
            <p:cNvPr id="152" name="Explosion: 8 Points 151">
              <a:extLst>
                <a:ext uri="{FF2B5EF4-FFF2-40B4-BE49-F238E27FC236}">
                  <a16:creationId xmlns:a16="http://schemas.microsoft.com/office/drawing/2014/main" id="{E739DA23-689E-4598-BAF9-B780D0012659}"/>
                </a:ext>
              </a:extLst>
            </p:cNvPr>
            <p:cNvSpPr/>
            <p:nvPr/>
          </p:nvSpPr>
          <p:spPr>
            <a:xfrm>
              <a:off x="6044694" y="3075899"/>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71" name="Group 170">
              <a:extLst>
                <a:ext uri="{FF2B5EF4-FFF2-40B4-BE49-F238E27FC236}">
                  <a16:creationId xmlns:a16="http://schemas.microsoft.com/office/drawing/2014/main" id="{B77F21D0-4173-447C-8B98-80A4B58C5AA8}"/>
                </a:ext>
              </a:extLst>
            </p:cNvPr>
            <p:cNvGrpSpPr/>
            <p:nvPr/>
          </p:nvGrpSpPr>
          <p:grpSpPr>
            <a:xfrm>
              <a:off x="6959054" y="2815183"/>
              <a:ext cx="662642" cy="253030"/>
              <a:chOff x="1260965" y="3070159"/>
              <a:chExt cx="662642" cy="253030"/>
            </a:xfrm>
          </p:grpSpPr>
          <p:sp>
            <p:nvSpPr>
              <p:cNvPr id="172" name="Hexagon 171">
                <a:extLst>
                  <a:ext uri="{FF2B5EF4-FFF2-40B4-BE49-F238E27FC236}">
                    <a16:creationId xmlns:a16="http://schemas.microsoft.com/office/drawing/2014/main" id="{B2753A62-3C1D-4C1E-9219-7A30DEB40735}"/>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73" name="Hexagon 172">
                <a:extLst>
                  <a:ext uri="{FF2B5EF4-FFF2-40B4-BE49-F238E27FC236}">
                    <a16:creationId xmlns:a16="http://schemas.microsoft.com/office/drawing/2014/main" id="{78F59E0D-4281-4ABB-B52F-7116B19185A7}"/>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grpSp>
          <p:nvGrpSpPr>
            <p:cNvPr id="174" name="Group 173">
              <a:extLst>
                <a:ext uri="{FF2B5EF4-FFF2-40B4-BE49-F238E27FC236}">
                  <a16:creationId xmlns:a16="http://schemas.microsoft.com/office/drawing/2014/main" id="{DAE15B5F-FDB6-4257-B1E7-E92DA82AEF17}"/>
                </a:ext>
              </a:extLst>
            </p:cNvPr>
            <p:cNvGrpSpPr/>
            <p:nvPr/>
          </p:nvGrpSpPr>
          <p:grpSpPr>
            <a:xfrm>
              <a:off x="6093439" y="3565289"/>
              <a:ext cx="662642" cy="253030"/>
              <a:chOff x="1260965" y="3070159"/>
              <a:chExt cx="662642" cy="253030"/>
            </a:xfrm>
          </p:grpSpPr>
          <p:sp>
            <p:nvSpPr>
              <p:cNvPr id="175" name="Hexagon 174">
                <a:extLst>
                  <a:ext uri="{FF2B5EF4-FFF2-40B4-BE49-F238E27FC236}">
                    <a16:creationId xmlns:a16="http://schemas.microsoft.com/office/drawing/2014/main" id="{F3EC1222-3385-4ADB-8680-E27886651FB0}"/>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76" name="Hexagon 175">
                <a:extLst>
                  <a:ext uri="{FF2B5EF4-FFF2-40B4-BE49-F238E27FC236}">
                    <a16:creationId xmlns:a16="http://schemas.microsoft.com/office/drawing/2014/main" id="{9325A8B8-3C8E-4A34-B9A2-9E5F3F5F5382}"/>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grpSp>
          <p:nvGrpSpPr>
            <p:cNvPr id="177" name="Group 176">
              <a:extLst>
                <a:ext uri="{FF2B5EF4-FFF2-40B4-BE49-F238E27FC236}">
                  <a16:creationId xmlns:a16="http://schemas.microsoft.com/office/drawing/2014/main" id="{B74AA18C-E607-4F45-B4FF-F9A5555ECAE7}"/>
                </a:ext>
              </a:extLst>
            </p:cNvPr>
            <p:cNvGrpSpPr/>
            <p:nvPr/>
          </p:nvGrpSpPr>
          <p:grpSpPr>
            <a:xfrm>
              <a:off x="6093439" y="3970719"/>
              <a:ext cx="662642" cy="253030"/>
              <a:chOff x="1260965" y="3070159"/>
              <a:chExt cx="662642" cy="253030"/>
            </a:xfrm>
          </p:grpSpPr>
          <p:sp>
            <p:nvSpPr>
              <p:cNvPr id="178" name="Hexagon 177">
                <a:extLst>
                  <a:ext uri="{FF2B5EF4-FFF2-40B4-BE49-F238E27FC236}">
                    <a16:creationId xmlns:a16="http://schemas.microsoft.com/office/drawing/2014/main" id="{4D53B755-FA12-4367-9B01-E31DE46553AF}"/>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79" name="Hexagon 178">
                <a:extLst>
                  <a:ext uri="{FF2B5EF4-FFF2-40B4-BE49-F238E27FC236}">
                    <a16:creationId xmlns:a16="http://schemas.microsoft.com/office/drawing/2014/main" id="{1552770D-833E-4270-A0B0-E03FE952DA0B}"/>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grpSp>
          <p:nvGrpSpPr>
            <p:cNvPr id="180" name="Group 179">
              <a:extLst>
                <a:ext uri="{FF2B5EF4-FFF2-40B4-BE49-F238E27FC236}">
                  <a16:creationId xmlns:a16="http://schemas.microsoft.com/office/drawing/2014/main" id="{7576364B-658D-4524-8741-4BC4B4D248FF}"/>
                </a:ext>
              </a:extLst>
            </p:cNvPr>
            <p:cNvGrpSpPr/>
            <p:nvPr/>
          </p:nvGrpSpPr>
          <p:grpSpPr>
            <a:xfrm>
              <a:off x="6106052" y="4359821"/>
              <a:ext cx="662642" cy="253030"/>
              <a:chOff x="1260965" y="3070159"/>
              <a:chExt cx="662642" cy="253030"/>
            </a:xfrm>
          </p:grpSpPr>
          <p:sp>
            <p:nvSpPr>
              <p:cNvPr id="181" name="Hexagon 180">
                <a:extLst>
                  <a:ext uri="{FF2B5EF4-FFF2-40B4-BE49-F238E27FC236}">
                    <a16:creationId xmlns:a16="http://schemas.microsoft.com/office/drawing/2014/main" id="{F798AC3B-0601-4136-BE03-FBE9E174586D}"/>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82" name="Hexagon 181">
                <a:extLst>
                  <a:ext uri="{FF2B5EF4-FFF2-40B4-BE49-F238E27FC236}">
                    <a16:creationId xmlns:a16="http://schemas.microsoft.com/office/drawing/2014/main" id="{B453DB41-1A5D-4E03-8F84-18DC45A36FD9}"/>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sp>
          <p:nvSpPr>
            <p:cNvPr id="183" name="Explosion: 8 Points 182">
              <a:extLst>
                <a:ext uri="{FF2B5EF4-FFF2-40B4-BE49-F238E27FC236}">
                  <a16:creationId xmlns:a16="http://schemas.microsoft.com/office/drawing/2014/main" id="{52374802-674E-4D36-95F8-7ADFFFD14382}"/>
                </a:ext>
              </a:extLst>
            </p:cNvPr>
            <p:cNvSpPr/>
            <p:nvPr/>
          </p:nvSpPr>
          <p:spPr>
            <a:xfrm>
              <a:off x="6412086" y="3059571"/>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4" name="Explosion: 8 Points 183">
              <a:extLst>
                <a:ext uri="{FF2B5EF4-FFF2-40B4-BE49-F238E27FC236}">
                  <a16:creationId xmlns:a16="http://schemas.microsoft.com/office/drawing/2014/main" id="{112D2272-3339-49E5-AB7F-413F0B7C6270}"/>
                </a:ext>
              </a:extLst>
            </p:cNvPr>
            <p:cNvSpPr/>
            <p:nvPr/>
          </p:nvSpPr>
          <p:spPr>
            <a:xfrm>
              <a:off x="6036529" y="3459621"/>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5" name="Explosion: 8 Points 184">
              <a:extLst>
                <a:ext uri="{FF2B5EF4-FFF2-40B4-BE49-F238E27FC236}">
                  <a16:creationId xmlns:a16="http://schemas.microsoft.com/office/drawing/2014/main" id="{0FE5658C-CF92-45B0-BA31-22CB2C373CBF}"/>
                </a:ext>
              </a:extLst>
            </p:cNvPr>
            <p:cNvSpPr/>
            <p:nvPr/>
          </p:nvSpPr>
          <p:spPr>
            <a:xfrm>
              <a:off x="6387593" y="3835178"/>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 name="Group 5">
            <a:extLst>
              <a:ext uri="{FF2B5EF4-FFF2-40B4-BE49-F238E27FC236}">
                <a16:creationId xmlns:a16="http://schemas.microsoft.com/office/drawing/2014/main" id="{B14EE213-9400-40A3-827E-119989C9B26B}"/>
              </a:ext>
            </a:extLst>
          </p:cNvPr>
          <p:cNvGrpSpPr/>
          <p:nvPr/>
        </p:nvGrpSpPr>
        <p:grpSpPr>
          <a:xfrm>
            <a:off x="4555665" y="1022084"/>
            <a:ext cx="4700588" cy="503620"/>
            <a:chOff x="1242871" y="3967814"/>
            <a:chExt cx="4700588" cy="503620"/>
          </a:xfrm>
        </p:grpSpPr>
        <p:grpSp>
          <p:nvGrpSpPr>
            <p:cNvPr id="186" name="Group 185">
              <a:extLst>
                <a:ext uri="{FF2B5EF4-FFF2-40B4-BE49-F238E27FC236}">
                  <a16:creationId xmlns:a16="http://schemas.microsoft.com/office/drawing/2014/main" id="{EA8EA03F-8F9C-4449-9413-C309A954A35D}"/>
                </a:ext>
              </a:extLst>
            </p:cNvPr>
            <p:cNvGrpSpPr/>
            <p:nvPr/>
          </p:nvGrpSpPr>
          <p:grpSpPr>
            <a:xfrm>
              <a:off x="1242871" y="3967814"/>
              <a:ext cx="4700588" cy="503620"/>
              <a:chOff x="112002" y="2102220"/>
              <a:chExt cx="4700588" cy="503620"/>
            </a:xfrm>
          </p:grpSpPr>
          <p:sp>
            <p:nvSpPr>
              <p:cNvPr id="187" name="TextBox 186">
                <a:extLst>
                  <a:ext uri="{FF2B5EF4-FFF2-40B4-BE49-F238E27FC236}">
                    <a16:creationId xmlns:a16="http://schemas.microsoft.com/office/drawing/2014/main" id="{48316DF5-400B-450E-A8E1-A5E099105FFB}"/>
                  </a:ext>
                </a:extLst>
              </p:cNvPr>
              <p:cNvSpPr txBox="1"/>
              <p:nvPr/>
            </p:nvSpPr>
            <p:spPr>
              <a:xfrm>
                <a:off x="112002" y="2144175"/>
                <a:ext cx="1168275" cy="461665"/>
              </a:xfrm>
              <a:prstGeom prst="rect">
                <a:avLst/>
              </a:prstGeom>
              <a:noFill/>
            </p:spPr>
            <p:txBody>
              <a:bodyPr wrap="square" rtlCol="0">
                <a:spAutoFit/>
              </a:bodyPr>
              <a:lstStyle/>
              <a:p>
                <a:pPr algn="ctr"/>
                <a:r>
                  <a:rPr lang="en-US" sz="2400" dirty="0">
                    <a:latin typeface="+mj-lt"/>
                    <a:cs typeface="Times New Roman" panose="02020603050405020304" pitchFamily="18" charset="0"/>
                  </a:rPr>
                  <a:t>s’</a:t>
                </a:r>
                <a:r>
                  <a:rPr lang="en-US" sz="2400" b="1" dirty="0">
                    <a:latin typeface="+mj-lt"/>
                    <a:cs typeface="Times New Roman" panose="02020603050405020304" pitchFamily="18" charset="0"/>
                  </a:rPr>
                  <a:t> </a:t>
                </a:r>
                <a:r>
                  <a:rPr lang="en-US" sz="2400" dirty="0">
                    <a:latin typeface="+mj-lt"/>
                    <a:cs typeface="Times New Roman" panose="02020603050405020304" pitchFamily="18" charset="0"/>
                  </a:rPr>
                  <a:t>= &lt;</a:t>
                </a:r>
              </a:p>
            </p:txBody>
          </p:sp>
          <p:grpSp>
            <p:nvGrpSpPr>
              <p:cNvPr id="188" name="Group 187">
                <a:extLst>
                  <a:ext uri="{FF2B5EF4-FFF2-40B4-BE49-F238E27FC236}">
                    <a16:creationId xmlns:a16="http://schemas.microsoft.com/office/drawing/2014/main" id="{AEF90858-7499-42F3-8BD6-251A71EA2F26}"/>
                  </a:ext>
                </a:extLst>
              </p:cNvPr>
              <p:cNvGrpSpPr/>
              <p:nvPr/>
            </p:nvGrpSpPr>
            <p:grpSpPr>
              <a:xfrm>
                <a:off x="1001326" y="2149258"/>
                <a:ext cx="1283137" cy="414107"/>
                <a:chOff x="1068325" y="1847212"/>
                <a:chExt cx="2123747" cy="685397"/>
              </a:xfrm>
            </p:grpSpPr>
            <p:pic>
              <p:nvPicPr>
                <p:cNvPr id="197" name="Graphic 196" descr="User">
                  <a:extLst>
                    <a:ext uri="{FF2B5EF4-FFF2-40B4-BE49-F238E27FC236}">
                      <a16:creationId xmlns:a16="http://schemas.microsoft.com/office/drawing/2014/main" id="{B70B7FA7-ABD1-4A66-A201-6A656F7A4B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8758" y="1847212"/>
                  <a:ext cx="586530" cy="579761"/>
                </a:xfrm>
                <a:prstGeom prst="rect">
                  <a:avLst/>
                </a:prstGeom>
              </p:spPr>
            </p:pic>
            <p:sp>
              <p:nvSpPr>
                <p:cNvPr id="198" name="TextBox 197">
                  <a:extLst>
                    <a:ext uri="{FF2B5EF4-FFF2-40B4-BE49-F238E27FC236}">
                      <a16:creationId xmlns:a16="http://schemas.microsoft.com/office/drawing/2014/main" id="{B435E110-D4EF-474B-B00F-A744CEEFCAA9}"/>
                    </a:ext>
                  </a:extLst>
                </p:cNvPr>
                <p:cNvSpPr txBox="1"/>
                <p:nvPr/>
              </p:nvSpPr>
              <p:spPr>
                <a:xfrm>
                  <a:off x="2652969" y="2070243"/>
                  <a:ext cx="394612" cy="382055"/>
                </a:xfrm>
                <a:prstGeom prst="rect">
                  <a:avLst/>
                </a:prstGeom>
                <a:noFill/>
              </p:spPr>
              <p:txBody>
                <a:bodyPr wrap="square" rtlCol="0">
                  <a:spAutoFit/>
                </a:bodyPr>
                <a:lstStyle/>
                <a:p>
                  <a:r>
                    <a:rPr lang="en-US" sz="900" b="1" dirty="0"/>
                    <a:t>3</a:t>
                  </a:r>
                </a:p>
              </p:txBody>
            </p:sp>
            <p:sp>
              <p:nvSpPr>
                <p:cNvPr id="199" name="Double Bracket 198">
                  <a:extLst>
                    <a:ext uri="{FF2B5EF4-FFF2-40B4-BE49-F238E27FC236}">
                      <a16:creationId xmlns:a16="http://schemas.microsoft.com/office/drawing/2014/main" id="{D3D90B68-7E7B-405B-86E0-389F8549D9CD}"/>
                    </a:ext>
                  </a:extLst>
                </p:cNvPr>
                <p:cNvSpPr/>
                <p:nvPr/>
              </p:nvSpPr>
              <p:spPr>
                <a:xfrm>
                  <a:off x="2004970" y="1959954"/>
                  <a:ext cx="1187102" cy="478068"/>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0" name="Graphic 199" descr="User">
                  <a:extLst>
                    <a:ext uri="{FF2B5EF4-FFF2-40B4-BE49-F238E27FC236}">
                      <a16:creationId xmlns:a16="http://schemas.microsoft.com/office/drawing/2014/main" id="{F0763197-16E8-4C01-967C-DA1910EF06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9401" y="1853568"/>
                  <a:ext cx="586530" cy="579761"/>
                </a:xfrm>
                <a:prstGeom prst="rect">
                  <a:avLst/>
                </a:prstGeom>
              </p:spPr>
            </p:pic>
            <p:sp>
              <p:nvSpPr>
                <p:cNvPr id="201" name="TextBox 200">
                  <a:extLst>
                    <a:ext uri="{FF2B5EF4-FFF2-40B4-BE49-F238E27FC236}">
                      <a16:creationId xmlns:a16="http://schemas.microsoft.com/office/drawing/2014/main" id="{5E0E3757-8849-42D2-8716-177CACA11AEE}"/>
                    </a:ext>
                  </a:extLst>
                </p:cNvPr>
                <p:cNvSpPr txBox="1"/>
                <p:nvPr/>
              </p:nvSpPr>
              <p:spPr>
                <a:xfrm>
                  <a:off x="2136969" y="2070339"/>
                  <a:ext cx="394611" cy="382055"/>
                </a:xfrm>
                <a:prstGeom prst="rect">
                  <a:avLst/>
                </a:prstGeom>
                <a:noFill/>
              </p:spPr>
              <p:txBody>
                <a:bodyPr wrap="square" rtlCol="0">
                  <a:spAutoFit/>
                </a:bodyPr>
                <a:lstStyle/>
                <a:p>
                  <a:r>
                    <a:rPr lang="en-US" sz="900" b="1" dirty="0"/>
                    <a:t>5</a:t>
                  </a:r>
                </a:p>
              </p:txBody>
            </p:sp>
            <p:sp>
              <p:nvSpPr>
                <p:cNvPr id="202" name="TextBox 201">
                  <a:extLst>
                    <a:ext uri="{FF2B5EF4-FFF2-40B4-BE49-F238E27FC236}">
                      <a16:creationId xmlns:a16="http://schemas.microsoft.com/office/drawing/2014/main" id="{121E78F3-BCDB-4340-9F51-933172F69B60}"/>
                    </a:ext>
                  </a:extLst>
                </p:cNvPr>
                <p:cNvSpPr txBox="1"/>
                <p:nvPr/>
              </p:nvSpPr>
              <p:spPr>
                <a:xfrm>
                  <a:off x="1068325" y="1921320"/>
                  <a:ext cx="920542" cy="611289"/>
                </a:xfrm>
                <a:prstGeom prst="rect">
                  <a:avLst/>
                </a:prstGeom>
                <a:noFill/>
              </p:spPr>
              <p:txBody>
                <a:bodyPr wrap="square" rtlCol="0">
                  <a:spAutoFit/>
                </a:bodyPr>
                <a:lstStyle/>
                <a:p>
                  <a:r>
                    <a:rPr lang="en-US" sz="1800" i="1" dirty="0"/>
                    <a:t>E</a:t>
                  </a:r>
                  <a:r>
                    <a:rPr lang="en-US" sz="1800" dirty="0"/>
                    <a:t> =</a:t>
                  </a:r>
                </a:p>
              </p:txBody>
            </p:sp>
          </p:grpSp>
          <p:grpSp>
            <p:nvGrpSpPr>
              <p:cNvPr id="189" name="Group 188">
                <a:extLst>
                  <a:ext uri="{FF2B5EF4-FFF2-40B4-BE49-F238E27FC236}">
                    <a16:creationId xmlns:a16="http://schemas.microsoft.com/office/drawing/2014/main" id="{B26233D8-8C6A-4C15-8999-01748C117A91}"/>
                  </a:ext>
                </a:extLst>
              </p:cNvPr>
              <p:cNvGrpSpPr/>
              <p:nvPr/>
            </p:nvGrpSpPr>
            <p:grpSpPr>
              <a:xfrm>
                <a:off x="3005283" y="2158917"/>
                <a:ext cx="1283869" cy="392993"/>
                <a:chOff x="4231823" y="1444542"/>
                <a:chExt cx="2124960" cy="740430"/>
              </a:xfrm>
            </p:grpSpPr>
            <p:sp>
              <p:nvSpPr>
                <p:cNvPr id="193" name="Double Bracket 192">
                  <a:extLst>
                    <a:ext uri="{FF2B5EF4-FFF2-40B4-BE49-F238E27FC236}">
                      <a16:creationId xmlns:a16="http://schemas.microsoft.com/office/drawing/2014/main" id="{2F406A4E-7917-4498-BC95-0F6139AF5444}"/>
                    </a:ext>
                  </a:extLst>
                </p:cNvPr>
                <p:cNvSpPr/>
                <p:nvPr/>
              </p:nvSpPr>
              <p:spPr>
                <a:xfrm>
                  <a:off x="5069197" y="1508248"/>
                  <a:ext cx="1287586" cy="547471"/>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4" name="TextBox 193">
                      <a:extLst>
                        <a:ext uri="{FF2B5EF4-FFF2-40B4-BE49-F238E27FC236}">
                          <a16:creationId xmlns:a16="http://schemas.microsoft.com/office/drawing/2014/main" id="{43DA66E6-5BA9-4FD5-9FB1-A71F63BF434D}"/>
                        </a:ext>
                      </a:extLst>
                    </p:cNvPr>
                    <p:cNvSpPr txBox="1"/>
                    <p:nvPr/>
                  </p:nvSpPr>
                  <p:spPr>
                    <a:xfrm>
                      <a:off x="4231823" y="1444542"/>
                      <a:ext cx="848776" cy="740430"/>
                    </a:xfrm>
                    <a:prstGeom prst="rect">
                      <a:avLst/>
                    </a:prstGeom>
                    <a:noFill/>
                  </p:spPr>
                  <p:txBody>
                    <a:bodyPr wrap="square" rtlCol="0">
                      <a:spAutoFit/>
                    </a:bodyPr>
                    <a:lstStyle/>
                    <a:p>
                      <a14:m>
                        <m:oMath xmlns:m="http://schemas.openxmlformats.org/officeDocument/2006/math">
                          <m:r>
                            <a:rPr lang="en-US" sz="2000" i="1" smtClean="0">
                              <a:latin typeface="Cambria Math" panose="02040503050406030204" pitchFamily="18" charset="0"/>
                              <a:ea typeface="Cambria Math" panose="02040503050406030204" pitchFamily="18" charset="0"/>
                            </a:rPr>
                            <m:t>𝜃</m:t>
                          </m:r>
                          <m:r>
                            <a:rPr lang="en-US" sz="2000" b="0" i="0" smtClean="0">
                              <a:latin typeface="Cambria Math" panose="02040503050406030204" pitchFamily="18" charset="0"/>
                              <a:ea typeface="Cambria Math" panose="02040503050406030204" pitchFamily="18" charset="0"/>
                            </a:rPr>
                            <m:t> </m:t>
                          </m:r>
                        </m:oMath>
                      </a14:m>
                      <a:r>
                        <a:rPr lang="en-US" sz="1600" dirty="0"/>
                        <a:t>= </a:t>
                      </a:r>
                    </a:p>
                  </p:txBody>
                </p:sp>
              </mc:Choice>
              <mc:Fallback xmlns="">
                <p:sp>
                  <p:nvSpPr>
                    <p:cNvPr id="194" name="TextBox 193">
                      <a:extLst>
                        <a:ext uri="{FF2B5EF4-FFF2-40B4-BE49-F238E27FC236}">
                          <a16:creationId xmlns:a16="http://schemas.microsoft.com/office/drawing/2014/main" id="{43DA66E6-5BA9-4FD5-9FB1-A71F63BF434D}"/>
                        </a:ext>
                      </a:extLst>
                    </p:cNvPr>
                    <p:cNvSpPr txBox="1">
                      <a:spLocks noRot="1" noChangeAspect="1" noMove="1" noResize="1" noEditPoints="1" noAdjustHandles="1" noChangeArrowheads="1" noChangeShapeType="1" noTextEdit="1"/>
                    </p:cNvSpPr>
                    <p:nvPr/>
                  </p:nvSpPr>
                  <p:spPr>
                    <a:xfrm>
                      <a:off x="4231823" y="1444542"/>
                      <a:ext cx="848776" cy="740430"/>
                    </a:xfrm>
                    <a:prstGeom prst="rect">
                      <a:avLst/>
                    </a:prstGeom>
                    <a:blipFill>
                      <a:blip r:embed="rId5"/>
                      <a:stretch>
                        <a:fillRect r="-16667" b="-18750"/>
                      </a:stretch>
                    </a:blipFill>
                  </p:spPr>
                  <p:txBody>
                    <a:bodyPr/>
                    <a:lstStyle/>
                    <a:p>
                      <a:r>
                        <a:rPr lang="en-US">
                          <a:noFill/>
                        </a:rPr>
                        <a:t> </a:t>
                      </a:r>
                    </a:p>
                  </p:txBody>
                </p:sp>
              </mc:Fallback>
            </mc:AlternateContent>
          </p:grpSp>
          <p:sp>
            <p:nvSpPr>
              <p:cNvPr id="190" name="TextBox 189">
                <a:extLst>
                  <a:ext uri="{FF2B5EF4-FFF2-40B4-BE49-F238E27FC236}">
                    <a16:creationId xmlns:a16="http://schemas.microsoft.com/office/drawing/2014/main" id="{A3ED73B1-50FA-412F-9860-F2D55E9C3D4F}"/>
                  </a:ext>
                </a:extLst>
              </p:cNvPr>
              <p:cNvSpPr txBox="1"/>
              <p:nvPr/>
            </p:nvSpPr>
            <p:spPr>
              <a:xfrm>
                <a:off x="2221651" y="2171098"/>
                <a:ext cx="924603" cy="369332"/>
              </a:xfrm>
              <a:prstGeom prst="rect">
                <a:avLst/>
              </a:prstGeom>
              <a:noFill/>
            </p:spPr>
            <p:txBody>
              <a:bodyPr wrap="square" rtlCol="0">
                <a:spAutoFit/>
              </a:bodyPr>
              <a:lstStyle/>
              <a:p>
                <a:pPr algn="ctr"/>
                <a:r>
                  <a:rPr lang="en-US" sz="1800" dirty="0">
                    <a:latin typeface="+mj-lt"/>
                    <a:cs typeface="Times New Roman" panose="02020603050405020304" pitchFamily="18" charset="0"/>
                  </a:rPr>
                  <a:t>, B = 4,</a:t>
                </a:r>
              </a:p>
            </p:txBody>
          </p:sp>
          <p:sp>
            <p:nvSpPr>
              <p:cNvPr id="191" name="TextBox 190">
                <a:extLst>
                  <a:ext uri="{FF2B5EF4-FFF2-40B4-BE49-F238E27FC236}">
                    <a16:creationId xmlns:a16="http://schemas.microsoft.com/office/drawing/2014/main" id="{675C4933-0B00-4406-951F-D1B12F0EF43A}"/>
                  </a:ext>
                </a:extLst>
              </p:cNvPr>
              <p:cNvSpPr txBox="1"/>
              <p:nvPr/>
            </p:nvSpPr>
            <p:spPr>
              <a:xfrm>
                <a:off x="4150669" y="2102220"/>
                <a:ext cx="661921" cy="461665"/>
              </a:xfrm>
              <a:prstGeom prst="rect">
                <a:avLst/>
              </a:prstGeom>
              <a:noFill/>
            </p:spPr>
            <p:txBody>
              <a:bodyPr wrap="square" rtlCol="0">
                <a:spAutoFit/>
              </a:bodyPr>
              <a:lstStyle/>
              <a:p>
                <a:pPr algn="ctr"/>
                <a:r>
                  <a:rPr lang="en-US" sz="2400" dirty="0">
                    <a:latin typeface="+mj-lt"/>
                    <a:cs typeface="Times New Roman" panose="02020603050405020304" pitchFamily="18" charset="0"/>
                  </a:rPr>
                  <a:t>&gt;</a:t>
                </a:r>
              </a:p>
            </p:txBody>
          </p:sp>
        </p:grpSp>
        <p:grpSp>
          <p:nvGrpSpPr>
            <p:cNvPr id="203" name="Group 202">
              <a:extLst>
                <a:ext uri="{FF2B5EF4-FFF2-40B4-BE49-F238E27FC236}">
                  <a16:creationId xmlns:a16="http://schemas.microsoft.com/office/drawing/2014/main" id="{9E5D3901-3C51-4408-ACDF-36A8B4B961D2}"/>
                </a:ext>
              </a:extLst>
            </p:cNvPr>
            <p:cNvGrpSpPr/>
            <p:nvPr/>
          </p:nvGrpSpPr>
          <p:grpSpPr>
            <a:xfrm>
              <a:off x="4697547" y="4072483"/>
              <a:ext cx="662642" cy="253030"/>
              <a:chOff x="1260965" y="3070159"/>
              <a:chExt cx="662642" cy="253030"/>
            </a:xfrm>
          </p:grpSpPr>
          <p:sp>
            <p:nvSpPr>
              <p:cNvPr id="204" name="Hexagon 203">
                <a:extLst>
                  <a:ext uri="{FF2B5EF4-FFF2-40B4-BE49-F238E27FC236}">
                    <a16:creationId xmlns:a16="http://schemas.microsoft.com/office/drawing/2014/main" id="{8ABA677A-0575-4636-BD5A-498323B3139D}"/>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205" name="Hexagon 204">
                <a:extLst>
                  <a:ext uri="{FF2B5EF4-FFF2-40B4-BE49-F238E27FC236}">
                    <a16:creationId xmlns:a16="http://schemas.microsoft.com/office/drawing/2014/main" id="{DFBD6715-A56E-4583-B420-794F302A17C7}"/>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grpSp>
      <p:grpSp>
        <p:nvGrpSpPr>
          <p:cNvPr id="139" name="Group 138">
            <a:extLst>
              <a:ext uri="{FF2B5EF4-FFF2-40B4-BE49-F238E27FC236}">
                <a16:creationId xmlns:a16="http://schemas.microsoft.com/office/drawing/2014/main" id="{F6E5BF09-9851-4507-BBF1-F12CA9A65A8A}"/>
              </a:ext>
            </a:extLst>
          </p:cNvPr>
          <p:cNvGrpSpPr/>
          <p:nvPr/>
        </p:nvGrpSpPr>
        <p:grpSpPr>
          <a:xfrm>
            <a:off x="516072" y="2642797"/>
            <a:ext cx="4651604" cy="503620"/>
            <a:chOff x="160986" y="2102220"/>
            <a:chExt cx="4651604" cy="503620"/>
          </a:xfrm>
        </p:grpSpPr>
        <p:sp>
          <p:nvSpPr>
            <p:cNvPr id="141" name="TextBox 140">
              <a:extLst>
                <a:ext uri="{FF2B5EF4-FFF2-40B4-BE49-F238E27FC236}">
                  <a16:creationId xmlns:a16="http://schemas.microsoft.com/office/drawing/2014/main" id="{66C544E9-B330-4751-8586-3378408495AD}"/>
                </a:ext>
              </a:extLst>
            </p:cNvPr>
            <p:cNvSpPr txBox="1"/>
            <p:nvPr/>
          </p:nvSpPr>
          <p:spPr>
            <a:xfrm>
              <a:off x="160986" y="2144175"/>
              <a:ext cx="1168275" cy="461665"/>
            </a:xfrm>
            <a:prstGeom prst="rect">
              <a:avLst/>
            </a:prstGeom>
            <a:noFill/>
          </p:spPr>
          <p:txBody>
            <a:bodyPr wrap="square" rtlCol="0">
              <a:spAutoFit/>
            </a:bodyPr>
            <a:lstStyle/>
            <a:p>
              <a:pPr algn="ctr"/>
              <a:r>
                <a:rPr lang="en-US" sz="2400" dirty="0">
                  <a:latin typeface="+mj-lt"/>
                  <a:cs typeface="Times New Roman" panose="02020603050405020304" pitchFamily="18" charset="0"/>
                </a:rPr>
                <a:t>s</a:t>
              </a:r>
              <a:r>
                <a:rPr lang="en-US" sz="2400" b="1" dirty="0">
                  <a:latin typeface="+mj-lt"/>
                  <a:cs typeface="Times New Roman" panose="02020603050405020304" pitchFamily="18" charset="0"/>
                </a:rPr>
                <a:t> </a:t>
              </a:r>
              <a:r>
                <a:rPr lang="en-US" sz="2400" dirty="0">
                  <a:latin typeface="+mj-lt"/>
                  <a:cs typeface="Times New Roman" panose="02020603050405020304" pitchFamily="18" charset="0"/>
                </a:rPr>
                <a:t>= &lt;</a:t>
              </a:r>
            </a:p>
          </p:txBody>
        </p:sp>
        <p:grpSp>
          <p:nvGrpSpPr>
            <p:cNvPr id="142" name="Group 141">
              <a:extLst>
                <a:ext uri="{FF2B5EF4-FFF2-40B4-BE49-F238E27FC236}">
                  <a16:creationId xmlns:a16="http://schemas.microsoft.com/office/drawing/2014/main" id="{3A59B155-47DB-4C38-B3BD-980FBC1BD75D}"/>
                </a:ext>
              </a:extLst>
            </p:cNvPr>
            <p:cNvGrpSpPr/>
            <p:nvPr/>
          </p:nvGrpSpPr>
          <p:grpSpPr>
            <a:xfrm>
              <a:off x="1001326" y="2149258"/>
              <a:ext cx="1283137" cy="414107"/>
              <a:chOff x="1068325" y="1847212"/>
              <a:chExt cx="2123747" cy="685397"/>
            </a:xfrm>
          </p:grpSpPr>
          <p:pic>
            <p:nvPicPr>
              <p:cNvPr id="153" name="Graphic 152" descr="User">
                <a:extLst>
                  <a:ext uri="{FF2B5EF4-FFF2-40B4-BE49-F238E27FC236}">
                    <a16:creationId xmlns:a16="http://schemas.microsoft.com/office/drawing/2014/main" id="{19022BED-F02B-40A8-ADAE-C5C9D0A79B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58758" y="1847212"/>
                <a:ext cx="586530" cy="579761"/>
              </a:xfrm>
              <a:prstGeom prst="rect">
                <a:avLst/>
              </a:prstGeom>
            </p:spPr>
          </p:pic>
          <p:sp>
            <p:nvSpPr>
              <p:cNvPr id="154" name="TextBox 153">
                <a:extLst>
                  <a:ext uri="{FF2B5EF4-FFF2-40B4-BE49-F238E27FC236}">
                    <a16:creationId xmlns:a16="http://schemas.microsoft.com/office/drawing/2014/main" id="{81166266-7106-4C25-BEED-9A84D7A5E35D}"/>
                  </a:ext>
                </a:extLst>
              </p:cNvPr>
              <p:cNvSpPr txBox="1"/>
              <p:nvPr/>
            </p:nvSpPr>
            <p:spPr>
              <a:xfrm>
                <a:off x="2652969" y="2070243"/>
                <a:ext cx="394612" cy="382055"/>
              </a:xfrm>
              <a:prstGeom prst="rect">
                <a:avLst/>
              </a:prstGeom>
              <a:noFill/>
            </p:spPr>
            <p:txBody>
              <a:bodyPr wrap="square" rtlCol="0">
                <a:spAutoFit/>
              </a:bodyPr>
              <a:lstStyle/>
              <a:p>
                <a:r>
                  <a:rPr lang="en-US" sz="900" b="1" dirty="0"/>
                  <a:t>0</a:t>
                </a:r>
              </a:p>
            </p:txBody>
          </p:sp>
          <p:sp>
            <p:nvSpPr>
              <p:cNvPr id="155" name="Double Bracket 154">
                <a:extLst>
                  <a:ext uri="{FF2B5EF4-FFF2-40B4-BE49-F238E27FC236}">
                    <a16:creationId xmlns:a16="http://schemas.microsoft.com/office/drawing/2014/main" id="{9D09DB76-820F-4A67-9E5B-B9DE3E19727F}"/>
                  </a:ext>
                </a:extLst>
              </p:cNvPr>
              <p:cNvSpPr/>
              <p:nvPr/>
            </p:nvSpPr>
            <p:spPr>
              <a:xfrm>
                <a:off x="2004970" y="1959954"/>
                <a:ext cx="1187102" cy="478068"/>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56" name="Graphic 155" descr="User">
                <a:extLst>
                  <a:ext uri="{FF2B5EF4-FFF2-40B4-BE49-F238E27FC236}">
                    <a16:creationId xmlns:a16="http://schemas.microsoft.com/office/drawing/2014/main" id="{B7CA5F54-3D8C-43C3-8883-A680F1F879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39401" y="1853568"/>
                <a:ext cx="586530" cy="579761"/>
              </a:xfrm>
              <a:prstGeom prst="rect">
                <a:avLst/>
              </a:prstGeom>
            </p:spPr>
          </p:pic>
          <p:sp>
            <p:nvSpPr>
              <p:cNvPr id="157" name="TextBox 156">
                <a:extLst>
                  <a:ext uri="{FF2B5EF4-FFF2-40B4-BE49-F238E27FC236}">
                    <a16:creationId xmlns:a16="http://schemas.microsoft.com/office/drawing/2014/main" id="{16CC3971-54A2-4BA4-B4E3-70EC41288DE2}"/>
                  </a:ext>
                </a:extLst>
              </p:cNvPr>
              <p:cNvSpPr txBox="1"/>
              <p:nvPr/>
            </p:nvSpPr>
            <p:spPr>
              <a:xfrm>
                <a:off x="2136969" y="2070339"/>
                <a:ext cx="394611" cy="382055"/>
              </a:xfrm>
              <a:prstGeom prst="rect">
                <a:avLst/>
              </a:prstGeom>
              <a:noFill/>
            </p:spPr>
            <p:txBody>
              <a:bodyPr wrap="square" rtlCol="0">
                <a:spAutoFit/>
              </a:bodyPr>
              <a:lstStyle/>
              <a:p>
                <a:r>
                  <a:rPr lang="en-US" sz="900" b="1" dirty="0"/>
                  <a:t>0</a:t>
                </a:r>
              </a:p>
            </p:txBody>
          </p:sp>
          <p:sp>
            <p:nvSpPr>
              <p:cNvPr id="160" name="TextBox 159">
                <a:extLst>
                  <a:ext uri="{FF2B5EF4-FFF2-40B4-BE49-F238E27FC236}">
                    <a16:creationId xmlns:a16="http://schemas.microsoft.com/office/drawing/2014/main" id="{8010E2E2-3FBA-4969-9DA1-C3C4C6FD247F}"/>
                  </a:ext>
                </a:extLst>
              </p:cNvPr>
              <p:cNvSpPr txBox="1"/>
              <p:nvPr/>
            </p:nvSpPr>
            <p:spPr>
              <a:xfrm>
                <a:off x="1068325" y="1921320"/>
                <a:ext cx="920542" cy="611289"/>
              </a:xfrm>
              <a:prstGeom prst="rect">
                <a:avLst/>
              </a:prstGeom>
              <a:noFill/>
            </p:spPr>
            <p:txBody>
              <a:bodyPr wrap="square" rtlCol="0">
                <a:spAutoFit/>
              </a:bodyPr>
              <a:lstStyle/>
              <a:p>
                <a:r>
                  <a:rPr lang="en-US" sz="1800" i="1" dirty="0"/>
                  <a:t>E</a:t>
                </a:r>
                <a:r>
                  <a:rPr lang="en-US" sz="1800" dirty="0"/>
                  <a:t> =</a:t>
                </a:r>
              </a:p>
            </p:txBody>
          </p:sp>
        </p:grpSp>
        <p:grpSp>
          <p:nvGrpSpPr>
            <p:cNvPr id="143" name="Group 142">
              <a:extLst>
                <a:ext uri="{FF2B5EF4-FFF2-40B4-BE49-F238E27FC236}">
                  <a16:creationId xmlns:a16="http://schemas.microsoft.com/office/drawing/2014/main" id="{BDA23C2E-E31D-45A0-90BB-BD4FF570C912}"/>
                </a:ext>
              </a:extLst>
            </p:cNvPr>
            <p:cNvGrpSpPr/>
            <p:nvPr/>
          </p:nvGrpSpPr>
          <p:grpSpPr>
            <a:xfrm>
              <a:off x="3005283" y="2158917"/>
              <a:ext cx="1283869" cy="392993"/>
              <a:chOff x="4231823" y="1444542"/>
              <a:chExt cx="2124960" cy="740430"/>
            </a:xfrm>
          </p:grpSpPr>
          <p:grpSp>
            <p:nvGrpSpPr>
              <p:cNvPr id="146" name="Group 145">
                <a:extLst>
                  <a:ext uri="{FF2B5EF4-FFF2-40B4-BE49-F238E27FC236}">
                    <a16:creationId xmlns:a16="http://schemas.microsoft.com/office/drawing/2014/main" id="{71DB5211-60E0-4E35-B90D-99B8B9883C05}"/>
                  </a:ext>
                </a:extLst>
              </p:cNvPr>
              <p:cNvGrpSpPr/>
              <p:nvPr/>
            </p:nvGrpSpPr>
            <p:grpSpPr>
              <a:xfrm>
                <a:off x="5189201" y="1591925"/>
                <a:ext cx="1020984" cy="390999"/>
                <a:chOff x="3620478" y="3074693"/>
                <a:chExt cx="883953" cy="338521"/>
              </a:xfrm>
            </p:grpSpPr>
            <p:sp>
              <p:nvSpPr>
                <p:cNvPr id="150" name="Hexagon 149">
                  <a:extLst>
                    <a:ext uri="{FF2B5EF4-FFF2-40B4-BE49-F238E27FC236}">
                      <a16:creationId xmlns:a16="http://schemas.microsoft.com/office/drawing/2014/main" id="{DADC4C00-F9B5-4FE2-BEEB-5AB0C4DD04A4}"/>
                    </a:ext>
                  </a:extLst>
                </p:cNvPr>
                <p:cNvSpPr/>
                <p:nvPr/>
              </p:nvSpPr>
              <p:spPr>
                <a:xfrm>
                  <a:off x="3620478" y="3074693"/>
                  <a:ext cx="392684" cy="338521"/>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51" name="Hexagon 150">
                  <a:extLst>
                    <a:ext uri="{FF2B5EF4-FFF2-40B4-BE49-F238E27FC236}">
                      <a16:creationId xmlns:a16="http://schemas.microsoft.com/office/drawing/2014/main" id="{9DDB8124-7D00-4699-B60D-B72AFF469BBB}"/>
                    </a:ext>
                  </a:extLst>
                </p:cNvPr>
                <p:cNvSpPr/>
                <p:nvPr/>
              </p:nvSpPr>
              <p:spPr>
                <a:xfrm>
                  <a:off x="4111747" y="3074693"/>
                  <a:ext cx="392684" cy="338521"/>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sp>
            <p:nvSpPr>
              <p:cNvPr id="147" name="Double Bracket 146">
                <a:extLst>
                  <a:ext uri="{FF2B5EF4-FFF2-40B4-BE49-F238E27FC236}">
                    <a16:creationId xmlns:a16="http://schemas.microsoft.com/office/drawing/2014/main" id="{582B3468-DD94-4856-BEE8-F92C2E0CDE97}"/>
                  </a:ext>
                </a:extLst>
              </p:cNvPr>
              <p:cNvSpPr/>
              <p:nvPr/>
            </p:nvSpPr>
            <p:spPr>
              <a:xfrm>
                <a:off x="5069197" y="1508248"/>
                <a:ext cx="1287586" cy="547471"/>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1D3FC331-DE20-431D-8329-791C73F08636}"/>
                      </a:ext>
                    </a:extLst>
                  </p:cNvPr>
                  <p:cNvSpPr txBox="1"/>
                  <p:nvPr/>
                </p:nvSpPr>
                <p:spPr>
                  <a:xfrm>
                    <a:off x="4231823" y="1444542"/>
                    <a:ext cx="848776" cy="740430"/>
                  </a:xfrm>
                  <a:prstGeom prst="rect">
                    <a:avLst/>
                  </a:prstGeom>
                  <a:noFill/>
                </p:spPr>
                <p:txBody>
                  <a:bodyPr wrap="square" rtlCol="0">
                    <a:spAutoFit/>
                  </a:bodyPr>
                  <a:lstStyle/>
                  <a:p>
                    <a14:m>
                      <m:oMath xmlns:m="http://schemas.openxmlformats.org/officeDocument/2006/math">
                        <m:r>
                          <a:rPr lang="en-US" sz="2000" i="1" smtClean="0">
                            <a:latin typeface="Cambria Math" panose="02040503050406030204" pitchFamily="18" charset="0"/>
                            <a:ea typeface="Cambria Math" panose="02040503050406030204" pitchFamily="18" charset="0"/>
                          </a:rPr>
                          <m:t>𝜃</m:t>
                        </m:r>
                        <m:r>
                          <a:rPr lang="en-US" sz="2000" b="0" i="0" smtClean="0">
                            <a:latin typeface="Cambria Math" panose="02040503050406030204" pitchFamily="18" charset="0"/>
                            <a:ea typeface="Cambria Math" panose="02040503050406030204" pitchFamily="18" charset="0"/>
                          </a:rPr>
                          <m:t> </m:t>
                        </m:r>
                      </m:oMath>
                    </a14:m>
                    <a:r>
                      <a:rPr lang="en-US" sz="1600" dirty="0"/>
                      <a:t>= </a:t>
                    </a:r>
                  </a:p>
                </p:txBody>
              </p:sp>
            </mc:Choice>
            <mc:Fallback xmlns="">
              <p:sp>
                <p:nvSpPr>
                  <p:cNvPr id="148" name="TextBox 147">
                    <a:extLst>
                      <a:ext uri="{FF2B5EF4-FFF2-40B4-BE49-F238E27FC236}">
                        <a16:creationId xmlns:a16="http://schemas.microsoft.com/office/drawing/2014/main" id="{1D3FC331-DE20-431D-8329-791C73F08636}"/>
                      </a:ext>
                    </a:extLst>
                  </p:cNvPr>
                  <p:cNvSpPr txBox="1">
                    <a:spLocks noRot="1" noChangeAspect="1" noMove="1" noResize="1" noEditPoints="1" noAdjustHandles="1" noChangeArrowheads="1" noChangeShapeType="1" noTextEdit="1"/>
                  </p:cNvSpPr>
                  <p:nvPr/>
                </p:nvSpPr>
                <p:spPr>
                  <a:xfrm>
                    <a:off x="4231823" y="1444542"/>
                    <a:ext cx="848776" cy="740430"/>
                  </a:xfrm>
                  <a:prstGeom prst="rect">
                    <a:avLst/>
                  </a:prstGeom>
                  <a:blipFill>
                    <a:blip r:embed="rId8"/>
                    <a:stretch>
                      <a:fillRect r="-17857" b="-18750"/>
                    </a:stretch>
                  </a:blipFill>
                </p:spPr>
                <p:txBody>
                  <a:bodyPr/>
                  <a:lstStyle/>
                  <a:p>
                    <a:r>
                      <a:rPr lang="en-US">
                        <a:noFill/>
                      </a:rPr>
                      <a:t> </a:t>
                    </a:r>
                  </a:p>
                </p:txBody>
              </p:sp>
            </mc:Fallback>
          </mc:AlternateContent>
        </p:grpSp>
        <p:sp>
          <p:nvSpPr>
            <p:cNvPr id="144" name="TextBox 143">
              <a:extLst>
                <a:ext uri="{FF2B5EF4-FFF2-40B4-BE49-F238E27FC236}">
                  <a16:creationId xmlns:a16="http://schemas.microsoft.com/office/drawing/2014/main" id="{61FC0761-56AB-45DB-837F-AB5C92F3DF09}"/>
                </a:ext>
              </a:extLst>
            </p:cNvPr>
            <p:cNvSpPr txBox="1"/>
            <p:nvPr/>
          </p:nvSpPr>
          <p:spPr>
            <a:xfrm>
              <a:off x="2221651" y="2171098"/>
              <a:ext cx="924603" cy="369332"/>
            </a:xfrm>
            <a:prstGeom prst="rect">
              <a:avLst/>
            </a:prstGeom>
            <a:noFill/>
          </p:spPr>
          <p:txBody>
            <a:bodyPr wrap="square" rtlCol="0">
              <a:spAutoFit/>
            </a:bodyPr>
            <a:lstStyle/>
            <a:p>
              <a:pPr algn="ctr"/>
              <a:r>
                <a:rPr lang="en-US" sz="1800" dirty="0">
                  <a:latin typeface="+mj-lt"/>
                  <a:cs typeface="Times New Roman" panose="02020603050405020304" pitchFamily="18" charset="0"/>
                </a:rPr>
                <a:t>, B = 7,</a:t>
              </a:r>
            </a:p>
          </p:txBody>
        </p:sp>
        <p:sp>
          <p:nvSpPr>
            <p:cNvPr id="145" name="TextBox 144">
              <a:extLst>
                <a:ext uri="{FF2B5EF4-FFF2-40B4-BE49-F238E27FC236}">
                  <a16:creationId xmlns:a16="http://schemas.microsoft.com/office/drawing/2014/main" id="{EC655124-0113-4209-A0A7-C13D083FDAA6}"/>
                </a:ext>
              </a:extLst>
            </p:cNvPr>
            <p:cNvSpPr txBox="1"/>
            <p:nvPr/>
          </p:nvSpPr>
          <p:spPr>
            <a:xfrm>
              <a:off x="4150669" y="2102220"/>
              <a:ext cx="661921" cy="461665"/>
            </a:xfrm>
            <a:prstGeom prst="rect">
              <a:avLst/>
            </a:prstGeom>
            <a:noFill/>
          </p:spPr>
          <p:txBody>
            <a:bodyPr wrap="square" rtlCol="0">
              <a:spAutoFit/>
            </a:bodyPr>
            <a:lstStyle/>
            <a:p>
              <a:pPr algn="ctr"/>
              <a:r>
                <a:rPr lang="en-US" sz="2400" dirty="0">
                  <a:latin typeface="+mj-lt"/>
                  <a:cs typeface="Times New Roman" panose="02020603050405020304" pitchFamily="18" charset="0"/>
                </a:rPr>
                <a:t>&gt;</a:t>
              </a:r>
            </a:p>
          </p:txBody>
        </p:sp>
      </p:grpSp>
      <p:grpSp>
        <p:nvGrpSpPr>
          <p:cNvPr id="161" name="Group 160">
            <a:extLst>
              <a:ext uri="{FF2B5EF4-FFF2-40B4-BE49-F238E27FC236}">
                <a16:creationId xmlns:a16="http://schemas.microsoft.com/office/drawing/2014/main" id="{6512D1E1-AD37-4142-8786-943EC4CC93FE}"/>
              </a:ext>
            </a:extLst>
          </p:cNvPr>
          <p:cNvGrpSpPr/>
          <p:nvPr/>
        </p:nvGrpSpPr>
        <p:grpSpPr>
          <a:xfrm>
            <a:off x="146957" y="3161255"/>
            <a:ext cx="5090940" cy="1488002"/>
            <a:chOff x="677834" y="3258213"/>
            <a:chExt cx="5090940" cy="1488002"/>
          </a:xfrm>
        </p:grpSpPr>
        <p:graphicFrame>
          <p:nvGraphicFramePr>
            <p:cNvPr id="162" name="Content Placeholder 3">
              <a:extLst>
                <a:ext uri="{FF2B5EF4-FFF2-40B4-BE49-F238E27FC236}">
                  <a16:creationId xmlns:a16="http://schemas.microsoft.com/office/drawing/2014/main" id="{EEC13E31-F935-4EBF-841E-B24C9B0BA302}"/>
                </a:ext>
              </a:extLst>
            </p:cNvPr>
            <p:cNvGraphicFramePr>
              <a:graphicFrameLocks/>
            </p:cNvGraphicFramePr>
            <p:nvPr>
              <p:extLst>
                <p:ext uri="{D42A27DB-BD31-4B8C-83A1-F6EECF244321}">
                  <p14:modId xmlns:p14="http://schemas.microsoft.com/office/powerpoint/2010/main" val="1538122934"/>
                </p:ext>
              </p:extLst>
            </p:nvPr>
          </p:nvGraphicFramePr>
          <p:xfrm>
            <a:off x="1505502" y="3633695"/>
            <a:ext cx="4263272" cy="1112520"/>
          </p:xfrm>
          <a:graphic>
            <a:graphicData uri="http://schemas.openxmlformats.org/drawingml/2006/table">
              <a:tbl>
                <a:tblPr bandRow="1">
                  <a:tableStyleId>{69CF1AB2-1976-4502-BF36-3FF5EA218861}</a:tableStyleId>
                </a:tblPr>
                <a:tblGrid>
                  <a:gridCol w="1065818">
                    <a:extLst>
                      <a:ext uri="{9D8B030D-6E8A-4147-A177-3AD203B41FA5}">
                        <a16:colId xmlns:a16="http://schemas.microsoft.com/office/drawing/2014/main" val="874849574"/>
                      </a:ext>
                    </a:extLst>
                  </a:gridCol>
                  <a:gridCol w="1065818">
                    <a:extLst>
                      <a:ext uri="{9D8B030D-6E8A-4147-A177-3AD203B41FA5}">
                        <a16:colId xmlns:a16="http://schemas.microsoft.com/office/drawing/2014/main" val="1134746053"/>
                      </a:ext>
                    </a:extLst>
                  </a:gridCol>
                  <a:gridCol w="1065818">
                    <a:extLst>
                      <a:ext uri="{9D8B030D-6E8A-4147-A177-3AD203B41FA5}">
                        <a16:colId xmlns:a16="http://schemas.microsoft.com/office/drawing/2014/main" val="1915946191"/>
                      </a:ext>
                    </a:extLst>
                  </a:gridCol>
                  <a:gridCol w="1065818">
                    <a:extLst>
                      <a:ext uri="{9D8B030D-6E8A-4147-A177-3AD203B41FA5}">
                        <a16:colId xmlns:a16="http://schemas.microsoft.com/office/drawing/2014/main" val="1694293250"/>
                      </a:ext>
                    </a:extLst>
                  </a:gridCol>
                </a:tblGrid>
                <a:tr h="370840">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658754"/>
                    </a:ext>
                  </a:extLst>
                </a:tr>
                <a:tr h="370840">
                  <a:tc>
                    <a:txBody>
                      <a:bodyPr/>
                      <a:lstStyle/>
                      <a:p>
                        <a:pPr algn="ctr"/>
                        <a:r>
                          <a:rPr lang="en-US" dirty="0"/>
                          <a:t>-20, </a:t>
                        </a:r>
                        <a:r>
                          <a:rPr lang="en-US" dirty="0">
                            <a:solidFill>
                              <a:srgbClr val="FF0000"/>
                            </a:solidFill>
                          </a:rPr>
                          <a:t>20</a:t>
                        </a:r>
                        <a:endParaRPr lang="en-US" dirty="0"/>
                      </a:p>
                    </a:txBody>
                    <a:tcPr>
                      <a:lnL w="57150" cap="flat" cmpd="sng" algn="ctr">
                        <a:solidFill>
                          <a:schemeClr val="bg2">
                            <a:lumMod val="40000"/>
                            <a:lumOff val="60000"/>
                          </a:schemeClr>
                        </a:solidFill>
                        <a:prstDash val="solid"/>
                        <a:round/>
                        <a:headEnd type="none" w="med" len="med"/>
                        <a:tailEnd type="none" w="med" len="med"/>
                      </a:lnL>
                      <a:lnR w="57150" cap="flat" cmpd="sng" algn="ctr">
                        <a:solidFill>
                          <a:schemeClr val="bg2">
                            <a:lumMod val="40000"/>
                            <a:lumOff val="60000"/>
                          </a:schemeClr>
                        </a:solidFill>
                        <a:prstDash val="solid"/>
                        <a:round/>
                        <a:headEnd type="none" w="med" len="med"/>
                        <a:tailEnd type="none" w="med" len="med"/>
                      </a:lnR>
                      <a:lnT w="57150" cap="flat" cmpd="sng" algn="ctr">
                        <a:solidFill>
                          <a:schemeClr val="bg2">
                            <a:lumMod val="40000"/>
                            <a:lumOff val="60000"/>
                          </a:schemeClr>
                        </a:solidFill>
                        <a:prstDash val="solid"/>
                        <a:round/>
                        <a:headEnd type="none" w="med" len="med"/>
                        <a:tailEnd type="none" w="med" len="med"/>
                      </a:lnT>
                      <a:lnB w="5715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20, </a:t>
                        </a:r>
                        <a:r>
                          <a:rPr lang="en-US" dirty="0">
                            <a:solidFill>
                              <a:srgbClr val="FF0000"/>
                            </a:solidFill>
                          </a:rPr>
                          <a:t>-20</a:t>
                        </a:r>
                        <a:endParaRPr lang="en-US" dirty="0"/>
                      </a:p>
                    </a:txBody>
                    <a:tcPr>
                      <a:lnL w="57150" cap="flat" cmpd="sng" algn="ctr">
                        <a:solidFill>
                          <a:schemeClr val="bg2">
                            <a:lumMod val="40000"/>
                            <a:lumOff val="6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-20, </a:t>
                        </a:r>
                        <a:r>
                          <a:rPr lang="en-US"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20, </a:t>
                        </a:r>
                        <a:r>
                          <a:rPr lang="en-US"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2256089"/>
                    </a:ext>
                  </a:extLst>
                </a:tr>
                <a:tr h="370840">
                  <a:tc>
                    <a:txBody>
                      <a:bodyPr/>
                      <a:lstStyle/>
                      <a:p>
                        <a:pPr algn="ctr"/>
                        <a:r>
                          <a:rPr lang="en-US" dirty="0"/>
                          <a:t>0, </a:t>
                        </a:r>
                        <a:r>
                          <a:rPr lang="en-US" dirty="0">
                            <a:solidFill>
                              <a:srgbClr val="FF0000"/>
                            </a:solidFill>
                          </a:rPr>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bg2">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 </a:t>
                        </a:r>
                        <a:r>
                          <a:rPr lang="en-US" dirty="0">
                            <a:solidFill>
                              <a:srgbClr val="FF0000"/>
                            </a:solidFill>
                          </a:rPr>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 </a:t>
                        </a:r>
                        <a:r>
                          <a:rPr lang="en-US" dirty="0">
                            <a:solidFill>
                              <a:srgbClr val="FF0000"/>
                            </a:solidFill>
                          </a:rPr>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 </a:t>
                        </a:r>
                        <a:r>
                          <a:rPr lang="en-US" dirty="0">
                            <a:solidFill>
                              <a:srgbClr val="FF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517812"/>
                    </a:ext>
                  </a:extLst>
                </a:tr>
              </a:tbl>
            </a:graphicData>
          </a:graphic>
        </p:graphicFrame>
        <p:grpSp>
          <p:nvGrpSpPr>
            <p:cNvPr id="163" name="Group 162">
              <a:extLst>
                <a:ext uri="{FF2B5EF4-FFF2-40B4-BE49-F238E27FC236}">
                  <a16:creationId xmlns:a16="http://schemas.microsoft.com/office/drawing/2014/main" id="{9321D25B-1989-4635-B6D2-E30F8D24812E}"/>
                </a:ext>
              </a:extLst>
            </p:cNvPr>
            <p:cNvGrpSpPr/>
            <p:nvPr/>
          </p:nvGrpSpPr>
          <p:grpSpPr>
            <a:xfrm>
              <a:off x="1724929" y="3258213"/>
              <a:ext cx="662642" cy="253030"/>
              <a:chOff x="1260965" y="3070159"/>
              <a:chExt cx="662642" cy="253030"/>
            </a:xfrm>
          </p:grpSpPr>
          <p:sp>
            <p:nvSpPr>
              <p:cNvPr id="220" name="Hexagon 219">
                <a:extLst>
                  <a:ext uri="{FF2B5EF4-FFF2-40B4-BE49-F238E27FC236}">
                    <a16:creationId xmlns:a16="http://schemas.microsoft.com/office/drawing/2014/main" id="{E8BD1372-3CCB-4EFB-9549-D165AE49A693}"/>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21" name="Hexagon 220">
                <a:extLst>
                  <a:ext uri="{FF2B5EF4-FFF2-40B4-BE49-F238E27FC236}">
                    <a16:creationId xmlns:a16="http://schemas.microsoft.com/office/drawing/2014/main" id="{8D926966-B217-4131-B666-B19D4CFEC45F}"/>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164" name="Group 163">
              <a:extLst>
                <a:ext uri="{FF2B5EF4-FFF2-40B4-BE49-F238E27FC236}">
                  <a16:creationId xmlns:a16="http://schemas.microsoft.com/office/drawing/2014/main" id="{9E643638-837D-4437-BFF9-B6499AC7A6CD}"/>
                </a:ext>
              </a:extLst>
            </p:cNvPr>
            <p:cNvGrpSpPr/>
            <p:nvPr/>
          </p:nvGrpSpPr>
          <p:grpSpPr>
            <a:xfrm>
              <a:off x="3848838" y="3258213"/>
              <a:ext cx="662642" cy="253030"/>
              <a:chOff x="1260965" y="3070159"/>
              <a:chExt cx="662642" cy="253030"/>
            </a:xfrm>
          </p:grpSpPr>
          <p:sp>
            <p:nvSpPr>
              <p:cNvPr id="218" name="Hexagon 217">
                <a:extLst>
                  <a:ext uri="{FF2B5EF4-FFF2-40B4-BE49-F238E27FC236}">
                    <a16:creationId xmlns:a16="http://schemas.microsoft.com/office/drawing/2014/main" id="{17E3155F-C1DD-47CC-8745-4BC3EDA98AEE}"/>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19" name="Hexagon 218">
                <a:extLst>
                  <a:ext uri="{FF2B5EF4-FFF2-40B4-BE49-F238E27FC236}">
                    <a16:creationId xmlns:a16="http://schemas.microsoft.com/office/drawing/2014/main" id="{A487535B-D364-4950-8DF0-A0A705E964FC}"/>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165" name="Group 164">
              <a:extLst>
                <a:ext uri="{FF2B5EF4-FFF2-40B4-BE49-F238E27FC236}">
                  <a16:creationId xmlns:a16="http://schemas.microsoft.com/office/drawing/2014/main" id="{2313BB76-FC24-4F42-9619-DF6760A71599}"/>
                </a:ext>
              </a:extLst>
            </p:cNvPr>
            <p:cNvGrpSpPr/>
            <p:nvPr/>
          </p:nvGrpSpPr>
          <p:grpSpPr>
            <a:xfrm>
              <a:off x="2783181" y="3258213"/>
              <a:ext cx="662642" cy="253030"/>
              <a:chOff x="1260965" y="3070159"/>
              <a:chExt cx="662642" cy="253030"/>
            </a:xfrm>
          </p:grpSpPr>
          <p:sp>
            <p:nvSpPr>
              <p:cNvPr id="216" name="Hexagon 215">
                <a:extLst>
                  <a:ext uri="{FF2B5EF4-FFF2-40B4-BE49-F238E27FC236}">
                    <a16:creationId xmlns:a16="http://schemas.microsoft.com/office/drawing/2014/main" id="{9C8C128E-C449-4923-A0AB-406EFC47F8B5}"/>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17" name="Hexagon 216">
                <a:extLst>
                  <a:ext uri="{FF2B5EF4-FFF2-40B4-BE49-F238E27FC236}">
                    <a16:creationId xmlns:a16="http://schemas.microsoft.com/office/drawing/2014/main" id="{A3E3BCDE-EAB2-47FD-B788-CFBC3872A7C8}"/>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166" name="Group 165">
              <a:extLst>
                <a:ext uri="{FF2B5EF4-FFF2-40B4-BE49-F238E27FC236}">
                  <a16:creationId xmlns:a16="http://schemas.microsoft.com/office/drawing/2014/main" id="{C99867A6-478F-43CE-AF5D-32DED5EC69DA}"/>
                </a:ext>
              </a:extLst>
            </p:cNvPr>
            <p:cNvGrpSpPr/>
            <p:nvPr/>
          </p:nvGrpSpPr>
          <p:grpSpPr>
            <a:xfrm>
              <a:off x="4880607" y="3258213"/>
              <a:ext cx="662642" cy="253030"/>
              <a:chOff x="1260965" y="3070159"/>
              <a:chExt cx="662642" cy="253030"/>
            </a:xfrm>
          </p:grpSpPr>
          <p:sp>
            <p:nvSpPr>
              <p:cNvPr id="214" name="Hexagon 213">
                <a:extLst>
                  <a:ext uri="{FF2B5EF4-FFF2-40B4-BE49-F238E27FC236}">
                    <a16:creationId xmlns:a16="http://schemas.microsoft.com/office/drawing/2014/main" id="{8A68A6D2-0F99-4BCA-9A86-263027F41C41}"/>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15" name="Hexagon 214">
                <a:extLst>
                  <a:ext uri="{FF2B5EF4-FFF2-40B4-BE49-F238E27FC236}">
                    <a16:creationId xmlns:a16="http://schemas.microsoft.com/office/drawing/2014/main" id="{B06A829C-4286-4C2B-8E25-4AB3CE256188}"/>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pic>
          <p:nvPicPr>
            <p:cNvPr id="167" name="Graphic 166" descr="User">
              <a:extLst>
                <a:ext uri="{FF2B5EF4-FFF2-40B4-BE49-F238E27FC236}">
                  <a16:creationId xmlns:a16="http://schemas.microsoft.com/office/drawing/2014/main" id="{3DBC09D7-B5BE-4BB7-92C9-215D594BA46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00540" y="3356674"/>
              <a:ext cx="293516" cy="290129"/>
            </a:xfrm>
            <a:prstGeom prst="rect">
              <a:avLst/>
            </a:prstGeom>
          </p:spPr>
        </p:pic>
        <p:pic>
          <p:nvPicPr>
            <p:cNvPr id="168" name="Graphic 167" descr="User">
              <a:extLst>
                <a:ext uri="{FF2B5EF4-FFF2-40B4-BE49-F238E27FC236}">
                  <a16:creationId xmlns:a16="http://schemas.microsoft.com/office/drawing/2014/main" id="{5C91E6CF-48C4-4EA5-8E11-8E06A0542E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86434" y="3356674"/>
              <a:ext cx="293516" cy="290129"/>
            </a:xfrm>
            <a:prstGeom prst="rect">
              <a:avLst/>
            </a:prstGeom>
          </p:spPr>
        </p:pic>
        <p:pic>
          <p:nvPicPr>
            <p:cNvPr id="169" name="Graphic 168" descr="User">
              <a:extLst>
                <a:ext uri="{FF2B5EF4-FFF2-40B4-BE49-F238E27FC236}">
                  <a16:creationId xmlns:a16="http://schemas.microsoft.com/office/drawing/2014/main" id="{61153228-6088-4A91-B1DE-6A7670C289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82720" y="3356674"/>
              <a:ext cx="293516" cy="290129"/>
            </a:xfrm>
            <a:prstGeom prst="rect">
              <a:avLst/>
            </a:prstGeom>
          </p:spPr>
        </p:pic>
        <p:pic>
          <p:nvPicPr>
            <p:cNvPr id="170" name="Graphic 169" descr="User">
              <a:extLst>
                <a:ext uri="{FF2B5EF4-FFF2-40B4-BE49-F238E27FC236}">
                  <a16:creationId xmlns:a16="http://schemas.microsoft.com/office/drawing/2014/main" id="{CC538638-2D5C-4514-A98A-72A45CF01A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17238" y="3356674"/>
              <a:ext cx="293516" cy="290129"/>
            </a:xfrm>
            <a:prstGeom prst="rect">
              <a:avLst/>
            </a:prstGeom>
          </p:spPr>
        </p:pic>
        <p:grpSp>
          <p:nvGrpSpPr>
            <p:cNvPr id="192" name="Group 191">
              <a:extLst>
                <a:ext uri="{FF2B5EF4-FFF2-40B4-BE49-F238E27FC236}">
                  <a16:creationId xmlns:a16="http://schemas.microsoft.com/office/drawing/2014/main" id="{89FEFB5F-F136-46A3-9BA8-F0768EEA64EB}"/>
                </a:ext>
              </a:extLst>
            </p:cNvPr>
            <p:cNvGrpSpPr/>
            <p:nvPr/>
          </p:nvGrpSpPr>
          <p:grpSpPr>
            <a:xfrm>
              <a:off x="736445" y="3677662"/>
              <a:ext cx="662642" cy="253030"/>
              <a:chOff x="1260965" y="3070159"/>
              <a:chExt cx="662642" cy="253030"/>
            </a:xfrm>
          </p:grpSpPr>
          <p:sp>
            <p:nvSpPr>
              <p:cNvPr id="212" name="Hexagon 211">
                <a:extLst>
                  <a:ext uri="{FF2B5EF4-FFF2-40B4-BE49-F238E27FC236}">
                    <a16:creationId xmlns:a16="http://schemas.microsoft.com/office/drawing/2014/main" id="{B19D1999-7749-47AC-A066-778BD096A349}"/>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13" name="Hexagon 212">
                <a:extLst>
                  <a:ext uri="{FF2B5EF4-FFF2-40B4-BE49-F238E27FC236}">
                    <a16:creationId xmlns:a16="http://schemas.microsoft.com/office/drawing/2014/main" id="{564F142A-B085-4F7A-9FFF-40E68F2E1127}"/>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195" name="Group 194">
              <a:extLst>
                <a:ext uri="{FF2B5EF4-FFF2-40B4-BE49-F238E27FC236}">
                  <a16:creationId xmlns:a16="http://schemas.microsoft.com/office/drawing/2014/main" id="{5D2CE8DF-21AF-4F76-90BC-C655DE9B2194}"/>
                </a:ext>
              </a:extLst>
            </p:cNvPr>
            <p:cNvGrpSpPr/>
            <p:nvPr/>
          </p:nvGrpSpPr>
          <p:grpSpPr>
            <a:xfrm>
              <a:off x="736445" y="4080334"/>
              <a:ext cx="662642" cy="253030"/>
              <a:chOff x="1260965" y="3070159"/>
              <a:chExt cx="662642" cy="253030"/>
            </a:xfrm>
          </p:grpSpPr>
          <p:sp>
            <p:nvSpPr>
              <p:cNvPr id="210" name="Hexagon 209">
                <a:extLst>
                  <a:ext uri="{FF2B5EF4-FFF2-40B4-BE49-F238E27FC236}">
                    <a16:creationId xmlns:a16="http://schemas.microsoft.com/office/drawing/2014/main" id="{A36A1BBD-A349-423D-8644-91DBF47D73BB}"/>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11" name="Hexagon 210">
                <a:extLst>
                  <a:ext uri="{FF2B5EF4-FFF2-40B4-BE49-F238E27FC236}">
                    <a16:creationId xmlns:a16="http://schemas.microsoft.com/office/drawing/2014/main" id="{1C97C7CC-5428-4D8C-A723-C7AA27C8411F}"/>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196" name="Group 195">
              <a:extLst>
                <a:ext uri="{FF2B5EF4-FFF2-40B4-BE49-F238E27FC236}">
                  <a16:creationId xmlns:a16="http://schemas.microsoft.com/office/drawing/2014/main" id="{7264B838-E05F-4E53-94FB-74F2F3017495}"/>
                </a:ext>
              </a:extLst>
            </p:cNvPr>
            <p:cNvGrpSpPr/>
            <p:nvPr/>
          </p:nvGrpSpPr>
          <p:grpSpPr>
            <a:xfrm>
              <a:off x="736445" y="4474616"/>
              <a:ext cx="662642" cy="253030"/>
              <a:chOff x="1260965" y="3070159"/>
              <a:chExt cx="662642" cy="253030"/>
            </a:xfrm>
          </p:grpSpPr>
          <p:sp>
            <p:nvSpPr>
              <p:cNvPr id="208" name="Hexagon 207">
                <a:extLst>
                  <a:ext uri="{FF2B5EF4-FFF2-40B4-BE49-F238E27FC236}">
                    <a16:creationId xmlns:a16="http://schemas.microsoft.com/office/drawing/2014/main" id="{075103F9-E8E1-4D20-AA3F-367E8B66321A}"/>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09" name="Hexagon 208">
                <a:extLst>
                  <a:ext uri="{FF2B5EF4-FFF2-40B4-BE49-F238E27FC236}">
                    <a16:creationId xmlns:a16="http://schemas.microsoft.com/office/drawing/2014/main" id="{F529B1D2-9F5C-4BCE-9B32-15F440F4CE56}"/>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sp>
          <p:nvSpPr>
            <p:cNvPr id="206" name="Explosion: 8 Points 205">
              <a:extLst>
                <a:ext uri="{FF2B5EF4-FFF2-40B4-BE49-F238E27FC236}">
                  <a16:creationId xmlns:a16="http://schemas.microsoft.com/office/drawing/2014/main" id="{33ECD639-A8C0-4EDB-AE49-EDE2F4FC3693}"/>
                </a:ext>
              </a:extLst>
            </p:cNvPr>
            <p:cNvSpPr/>
            <p:nvPr/>
          </p:nvSpPr>
          <p:spPr>
            <a:xfrm>
              <a:off x="677834" y="3586922"/>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7" name="Explosion: 8 Points 206">
              <a:extLst>
                <a:ext uri="{FF2B5EF4-FFF2-40B4-BE49-F238E27FC236}">
                  <a16:creationId xmlns:a16="http://schemas.microsoft.com/office/drawing/2014/main" id="{66B8247A-11AC-4BC4-A2E8-DE86D7FA5A1C}"/>
                </a:ext>
              </a:extLst>
            </p:cNvPr>
            <p:cNvSpPr/>
            <p:nvPr/>
          </p:nvSpPr>
          <p:spPr>
            <a:xfrm>
              <a:off x="1046949" y="3972816"/>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122" name="Straight Arrow Connector 121">
            <a:extLst>
              <a:ext uri="{FF2B5EF4-FFF2-40B4-BE49-F238E27FC236}">
                <a16:creationId xmlns:a16="http://schemas.microsoft.com/office/drawing/2014/main" id="{814BF08B-5629-4E82-B6AD-E224129F045C}"/>
              </a:ext>
            </a:extLst>
          </p:cNvPr>
          <p:cNvCxnSpPr>
            <a:cxnSpLocks/>
          </p:cNvCxnSpPr>
          <p:nvPr/>
        </p:nvCxnSpPr>
        <p:spPr>
          <a:xfrm flipV="1">
            <a:off x="2002071" y="1898459"/>
            <a:ext cx="3721869" cy="2028680"/>
          </a:xfrm>
          <a:prstGeom prst="straightConnector1">
            <a:avLst/>
          </a:prstGeom>
          <a:ln w="38100">
            <a:solidFill>
              <a:schemeClr val="bg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617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0EFB4AA2-D90F-4178-917E-B884097C3464}"/>
              </a:ext>
            </a:extLst>
          </p:cNvPr>
          <p:cNvSpPr txBox="1"/>
          <p:nvPr/>
        </p:nvSpPr>
        <p:spPr>
          <a:xfrm>
            <a:off x="5875421" y="42718"/>
            <a:ext cx="2872740" cy="830997"/>
          </a:xfrm>
          <a:prstGeom prst="rect">
            <a:avLst/>
          </a:prstGeom>
          <a:noFill/>
        </p:spPr>
        <p:txBody>
          <a:bodyPr wrap="square" rtlCol="0">
            <a:spAutoFit/>
          </a:bodyPr>
          <a:lstStyle/>
          <a:p>
            <a:pPr algn="ctr"/>
            <a:r>
              <a:rPr lang="en-US" sz="2400" b="1" dirty="0">
                <a:solidFill>
                  <a:schemeClr val="bg1"/>
                </a:solidFill>
                <a:latin typeface="+mj-lt"/>
              </a:rPr>
              <a:t>VALUE ITERATION</a:t>
            </a:r>
          </a:p>
        </p:txBody>
      </p:sp>
      <p:sp>
        <p:nvSpPr>
          <p:cNvPr id="20" name="TextBox 19">
            <a:extLst>
              <a:ext uri="{FF2B5EF4-FFF2-40B4-BE49-F238E27FC236}">
                <a16:creationId xmlns:a16="http://schemas.microsoft.com/office/drawing/2014/main" id="{B329A339-3B0F-4108-A997-6A903942C1E8}"/>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grpSp>
        <p:nvGrpSpPr>
          <p:cNvPr id="5" name="Group 4">
            <a:extLst>
              <a:ext uri="{FF2B5EF4-FFF2-40B4-BE49-F238E27FC236}">
                <a16:creationId xmlns:a16="http://schemas.microsoft.com/office/drawing/2014/main" id="{69BF12BB-7ACA-44AA-851C-88EA4DECCD39}"/>
              </a:ext>
            </a:extLst>
          </p:cNvPr>
          <p:cNvGrpSpPr/>
          <p:nvPr/>
        </p:nvGrpSpPr>
        <p:grpSpPr>
          <a:xfrm>
            <a:off x="5932387" y="1524571"/>
            <a:ext cx="1866592" cy="1825926"/>
            <a:chOff x="6036529" y="2815183"/>
            <a:chExt cx="1866592" cy="1825926"/>
          </a:xfrm>
        </p:grpSpPr>
        <p:graphicFrame>
          <p:nvGraphicFramePr>
            <p:cNvPr id="140" name="Content Placeholder 3">
              <a:extLst>
                <a:ext uri="{FF2B5EF4-FFF2-40B4-BE49-F238E27FC236}">
                  <a16:creationId xmlns:a16="http://schemas.microsoft.com/office/drawing/2014/main" id="{3CE46EE1-898A-4440-BBDA-B86E75B9F92A}"/>
                </a:ext>
              </a:extLst>
            </p:cNvPr>
            <p:cNvGraphicFramePr>
              <a:graphicFrameLocks/>
            </p:cNvGraphicFramePr>
            <p:nvPr>
              <p:extLst/>
            </p:nvPr>
          </p:nvGraphicFramePr>
          <p:xfrm>
            <a:off x="6837303" y="3157749"/>
            <a:ext cx="1065818" cy="1483360"/>
          </p:xfrm>
          <a:graphic>
            <a:graphicData uri="http://schemas.openxmlformats.org/drawingml/2006/table">
              <a:tbl>
                <a:tblPr bandRow="1">
                  <a:tableStyleId>{69CF1AB2-1976-4502-BF36-3FF5EA218861}</a:tableStyleId>
                </a:tblPr>
                <a:tblGrid>
                  <a:gridCol w="1065818">
                    <a:extLst>
                      <a:ext uri="{9D8B030D-6E8A-4147-A177-3AD203B41FA5}">
                        <a16:colId xmlns:a16="http://schemas.microsoft.com/office/drawing/2014/main" val="1694293250"/>
                      </a:ext>
                    </a:extLst>
                  </a:gridCol>
                </a:tblGrid>
                <a:tr h="370840">
                  <a:tc>
                    <a:txBody>
                      <a:bodyPr/>
                      <a:lstStyle/>
                      <a:p>
                        <a:pPr algn="ctr"/>
                        <a:r>
                          <a:rPr lang="en-US" b="0" dirty="0">
                            <a:solidFill>
                              <a:schemeClr val="tx1"/>
                            </a:solidFill>
                          </a:rPr>
                          <a:t>25,</a:t>
                        </a:r>
                        <a:r>
                          <a:rPr lang="en-US" b="0" dirty="0">
                            <a:solidFill>
                              <a:srgbClr val="FF0000"/>
                            </a:solidFill>
                          </a:rPr>
                          <a:t> -25</a:t>
                        </a:r>
                      </a:p>
                    </a:txBody>
                    <a:tcPr>
                      <a:lnL w="57150" cap="flat" cmpd="sng" algn="ctr">
                        <a:solidFill>
                          <a:schemeClr val="bg2">
                            <a:lumMod val="40000"/>
                            <a:lumOff val="60000"/>
                          </a:schemeClr>
                        </a:solidFill>
                        <a:prstDash val="solid"/>
                        <a:round/>
                        <a:headEnd type="none" w="med" len="med"/>
                        <a:tailEnd type="none" w="med" len="med"/>
                      </a:lnL>
                      <a:lnR w="57150" cap="flat" cmpd="sng" algn="ctr">
                        <a:solidFill>
                          <a:schemeClr val="bg2">
                            <a:lumMod val="40000"/>
                            <a:lumOff val="60000"/>
                          </a:schemeClr>
                        </a:solidFill>
                        <a:prstDash val="solid"/>
                        <a:round/>
                        <a:headEnd type="none" w="med" len="med"/>
                        <a:tailEnd type="none" w="med" len="med"/>
                      </a:lnR>
                      <a:lnT w="57150" cap="flat" cmpd="sng" algn="ctr">
                        <a:solidFill>
                          <a:schemeClr val="bg2">
                            <a:lumMod val="40000"/>
                            <a:lumOff val="60000"/>
                          </a:schemeClr>
                        </a:solidFill>
                        <a:prstDash val="solid"/>
                        <a:round/>
                        <a:headEnd type="none" w="med" len="med"/>
                        <a:tailEnd type="none" w="med" len="med"/>
                      </a:lnT>
                      <a:lnB w="5715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658754"/>
                    </a:ext>
                  </a:extLst>
                </a:tr>
                <a:tr h="370840">
                  <a:tc>
                    <a:txBody>
                      <a:bodyPr/>
                      <a:lstStyle/>
                      <a:p>
                        <a:pPr algn="ctr"/>
                        <a:r>
                          <a:rPr lang="en-US" dirty="0"/>
                          <a:t>20, </a:t>
                        </a:r>
                        <a:r>
                          <a:rPr lang="en-US"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bg2">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2256089"/>
                    </a:ext>
                  </a:extLst>
                </a:tr>
                <a:tr h="370840">
                  <a:tc>
                    <a:txBody>
                      <a:bodyPr/>
                      <a:lstStyle/>
                      <a:p>
                        <a:pPr algn="ctr"/>
                        <a:r>
                          <a:rPr lang="en-US" dirty="0"/>
                          <a:t>5, </a:t>
                        </a:r>
                        <a:r>
                          <a:rPr lang="en-US" dirty="0">
                            <a:solidFill>
                              <a:srgbClr val="FF000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517812"/>
                    </a:ext>
                  </a:extLst>
                </a:tr>
                <a:tr h="370840">
                  <a:tc>
                    <a:txBody>
                      <a:bodyPr/>
                      <a:lstStyle/>
                      <a:p>
                        <a:pPr algn="ctr"/>
                        <a:r>
                          <a:rPr lang="en-US" dirty="0"/>
                          <a:t>0, </a:t>
                        </a:r>
                        <a:r>
                          <a:rPr lang="en-US" dirty="0">
                            <a:solidFill>
                              <a:srgbClr val="FF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1419932"/>
                    </a:ext>
                  </a:extLst>
                </a:tr>
              </a:tbl>
            </a:graphicData>
          </a:graphic>
        </p:graphicFrame>
        <p:grpSp>
          <p:nvGrpSpPr>
            <p:cNvPr id="149" name="Group 148">
              <a:extLst>
                <a:ext uri="{FF2B5EF4-FFF2-40B4-BE49-F238E27FC236}">
                  <a16:creationId xmlns:a16="http://schemas.microsoft.com/office/drawing/2014/main" id="{28831C35-9FDB-4837-85B1-916A97F1C1E8}"/>
                </a:ext>
              </a:extLst>
            </p:cNvPr>
            <p:cNvGrpSpPr/>
            <p:nvPr/>
          </p:nvGrpSpPr>
          <p:grpSpPr>
            <a:xfrm>
              <a:off x="6106052" y="3189071"/>
              <a:ext cx="662642" cy="253030"/>
              <a:chOff x="1260965" y="3070159"/>
              <a:chExt cx="662642" cy="253030"/>
            </a:xfrm>
          </p:grpSpPr>
          <p:sp>
            <p:nvSpPr>
              <p:cNvPr id="158" name="Hexagon 157">
                <a:extLst>
                  <a:ext uri="{FF2B5EF4-FFF2-40B4-BE49-F238E27FC236}">
                    <a16:creationId xmlns:a16="http://schemas.microsoft.com/office/drawing/2014/main" id="{0C979767-D678-4581-9934-3C84C9B2553B}"/>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59" name="Hexagon 158">
                <a:extLst>
                  <a:ext uri="{FF2B5EF4-FFF2-40B4-BE49-F238E27FC236}">
                    <a16:creationId xmlns:a16="http://schemas.microsoft.com/office/drawing/2014/main" id="{B7DF6EAE-6E42-43F8-9225-BE0CB4A448BD}"/>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sp>
          <p:nvSpPr>
            <p:cNvPr id="152" name="Explosion: 8 Points 151">
              <a:extLst>
                <a:ext uri="{FF2B5EF4-FFF2-40B4-BE49-F238E27FC236}">
                  <a16:creationId xmlns:a16="http://schemas.microsoft.com/office/drawing/2014/main" id="{E739DA23-689E-4598-BAF9-B780D0012659}"/>
                </a:ext>
              </a:extLst>
            </p:cNvPr>
            <p:cNvSpPr/>
            <p:nvPr/>
          </p:nvSpPr>
          <p:spPr>
            <a:xfrm>
              <a:off x="6044694" y="3075899"/>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71" name="Group 170">
              <a:extLst>
                <a:ext uri="{FF2B5EF4-FFF2-40B4-BE49-F238E27FC236}">
                  <a16:creationId xmlns:a16="http://schemas.microsoft.com/office/drawing/2014/main" id="{B77F21D0-4173-447C-8B98-80A4B58C5AA8}"/>
                </a:ext>
              </a:extLst>
            </p:cNvPr>
            <p:cNvGrpSpPr/>
            <p:nvPr/>
          </p:nvGrpSpPr>
          <p:grpSpPr>
            <a:xfrm>
              <a:off x="6959054" y="2815183"/>
              <a:ext cx="662642" cy="253030"/>
              <a:chOff x="1260965" y="3070159"/>
              <a:chExt cx="662642" cy="253030"/>
            </a:xfrm>
          </p:grpSpPr>
          <p:sp>
            <p:nvSpPr>
              <p:cNvPr id="172" name="Hexagon 171">
                <a:extLst>
                  <a:ext uri="{FF2B5EF4-FFF2-40B4-BE49-F238E27FC236}">
                    <a16:creationId xmlns:a16="http://schemas.microsoft.com/office/drawing/2014/main" id="{B2753A62-3C1D-4C1E-9219-7A30DEB40735}"/>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73" name="Hexagon 172">
                <a:extLst>
                  <a:ext uri="{FF2B5EF4-FFF2-40B4-BE49-F238E27FC236}">
                    <a16:creationId xmlns:a16="http://schemas.microsoft.com/office/drawing/2014/main" id="{78F59E0D-4281-4ABB-B52F-7116B19185A7}"/>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grpSp>
          <p:nvGrpSpPr>
            <p:cNvPr id="174" name="Group 173">
              <a:extLst>
                <a:ext uri="{FF2B5EF4-FFF2-40B4-BE49-F238E27FC236}">
                  <a16:creationId xmlns:a16="http://schemas.microsoft.com/office/drawing/2014/main" id="{DAE15B5F-FDB6-4257-B1E7-E92DA82AEF17}"/>
                </a:ext>
              </a:extLst>
            </p:cNvPr>
            <p:cNvGrpSpPr/>
            <p:nvPr/>
          </p:nvGrpSpPr>
          <p:grpSpPr>
            <a:xfrm>
              <a:off x="6093439" y="3565289"/>
              <a:ext cx="662642" cy="253030"/>
              <a:chOff x="1260965" y="3070159"/>
              <a:chExt cx="662642" cy="253030"/>
            </a:xfrm>
          </p:grpSpPr>
          <p:sp>
            <p:nvSpPr>
              <p:cNvPr id="175" name="Hexagon 174">
                <a:extLst>
                  <a:ext uri="{FF2B5EF4-FFF2-40B4-BE49-F238E27FC236}">
                    <a16:creationId xmlns:a16="http://schemas.microsoft.com/office/drawing/2014/main" id="{F3EC1222-3385-4ADB-8680-E27886651FB0}"/>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76" name="Hexagon 175">
                <a:extLst>
                  <a:ext uri="{FF2B5EF4-FFF2-40B4-BE49-F238E27FC236}">
                    <a16:creationId xmlns:a16="http://schemas.microsoft.com/office/drawing/2014/main" id="{9325A8B8-3C8E-4A34-B9A2-9E5F3F5F5382}"/>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grpSp>
          <p:nvGrpSpPr>
            <p:cNvPr id="177" name="Group 176">
              <a:extLst>
                <a:ext uri="{FF2B5EF4-FFF2-40B4-BE49-F238E27FC236}">
                  <a16:creationId xmlns:a16="http://schemas.microsoft.com/office/drawing/2014/main" id="{B74AA18C-E607-4F45-B4FF-F9A5555ECAE7}"/>
                </a:ext>
              </a:extLst>
            </p:cNvPr>
            <p:cNvGrpSpPr/>
            <p:nvPr/>
          </p:nvGrpSpPr>
          <p:grpSpPr>
            <a:xfrm>
              <a:off x="6093439" y="3970719"/>
              <a:ext cx="662642" cy="253030"/>
              <a:chOff x="1260965" y="3070159"/>
              <a:chExt cx="662642" cy="253030"/>
            </a:xfrm>
          </p:grpSpPr>
          <p:sp>
            <p:nvSpPr>
              <p:cNvPr id="178" name="Hexagon 177">
                <a:extLst>
                  <a:ext uri="{FF2B5EF4-FFF2-40B4-BE49-F238E27FC236}">
                    <a16:creationId xmlns:a16="http://schemas.microsoft.com/office/drawing/2014/main" id="{4D53B755-FA12-4367-9B01-E31DE46553AF}"/>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79" name="Hexagon 178">
                <a:extLst>
                  <a:ext uri="{FF2B5EF4-FFF2-40B4-BE49-F238E27FC236}">
                    <a16:creationId xmlns:a16="http://schemas.microsoft.com/office/drawing/2014/main" id="{1552770D-833E-4270-A0B0-E03FE952DA0B}"/>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grpSp>
          <p:nvGrpSpPr>
            <p:cNvPr id="180" name="Group 179">
              <a:extLst>
                <a:ext uri="{FF2B5EF4-FFF2-40B4-BE49-F238E27FC236}">
                  <a16:creationId xmlns:a16="http://schemas.microsoft.com/office/drawing/2014/main" id="{7576364B-658D-4524-8741-4BC4B4D248FF}"/>
                </a:ext>
              </a:extLst>
            </p:cNvPr>
            <p:cNvGrpSpPr/>
            <p:nvPr/>
          </p:nvGrpSpPr>
          <p:grpSpPr>
            <a:xfrm>
              <a:off x="6106052" y="4359821"/>
              <a:ext cx="662642" cy="253030"/>
              <a:chOff x="1260965" y="3070159"/>
              <a:chExt cx="662642" cy="253030"/>
            </a:xfrm>
          </p:grpSpPr>
          <p:sp>
            <p:nvSpPr>
              <p:cNvPr id="181" name="Hexagon 180">
                <a:extLst>
                  <a:ext uri="{FF2B5EF4-FFF2-40B4-BE49-F238E27FC236}">
                    <a16:creationId xmlns:a16="http://schemas.microsoft.com/office/drawing/2014/main" id="{F798AC3B-0601-4136-BE03-FBE9E174586D}"/>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82" name="Hexagon 181">
                <a:extLst>
                  <a:ext uri="{FF2B5EF4-FFF2-40B4-BE49-F238E27FC236}">
                    <a16:creationId xmlns:a16="http://schemas.microsoft.com/office/drawing/2014/main" id="{B453DB41-1A5D-4E03-8F84-18DC45A36FD9}"/>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sp>
          <p:nvSpPr>
            <p:cNvPr id="183" name="Explosion: 8 Points 182">
              <a:extLst>
                <a:ext uri="{FF2B5EF4-FFF2-40B4-BE49-F238E27FC236}">
                  <a16:creationId xmlns:a16="http://schemas.microsoft.com/office/drawing/2014/main" id="{52374802-674E-4D36-95F8-7ADFFFD14382}"/>
                </a:ext>
              </a:extLst>
            </p:cNvPr>
            <p:cNvSpPr/>
            <p:nvPr/>
          </p:nvSpPr>
          <p:spPr>
            <a:xfrm>
              <a:off x="6412086" y="3059571"/>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4" name="Explosion: 8 Points 183">
              <a:extLst>
                <a:ext uri="{FF2B5EF4-FFF2-40B4-BE49-F238E27FC236}">
                  <a16:creationId xmlns:a16="http://schemas.microsoft.com/office/drawing/2014/main" id="{112D2272-3339-49E5-AB7F-413F0B7C6270}"/>
                </a:ext>
              </a:extLst>
            </p:cNvPr>
            <p:cNvSpPr/>
            <p:nvPr/>
          </p:nvSpPr>
          <p:spPr>
            <a:xfrm>
              <a:off x="6036529" y="3459621"/>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5" name="Explosion: 8 Points 184">
              <a:extLst>
                <a:ext uri="{FF2B5EF4-FFF2-40B4-BE49-F238E27FC236}">
                  <a16:creationId xmlns:a16="http://schemas.microsoft.com/office/drawing/2014/main" id="{0FE5658C-CF92-45B0-BA31-22CB2C373CBF}"/>
                </a:ext>
              </a:extLst>
            </p:cNvPr>
            <p:cNvSpPr/>
            <p:nvPr/>
          </p:nvSpPr>
          <p:spPr>
            <a:xfrm>
              <a:off x="6387593" y="3835178"/>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 name="Group 5">
            <a:extLst>
              <a:ext uri="{FF2B5EF4-FFF2-40B4-BE49-F238E27FC236}">
                <a16:creationId xmlns:a16="http://schemas.microsoft.com/office/drawing/2014/main" id="{B14EE213-9400-40A3-827E-119989C9B26B}"/>
              </a:ext>
            </a:extLst>
          </p:cNvPr>
          <p:cNvGrpSpPr/>
          <p:nvPr/>
        </p:nvGrpSpPr>
        <p:grpSpPr>
          <a:xfrm>
            <a:off x="4555665" y="1022084"/>
            <a:ext cx="4700588" cy="503620"/>
            <a:chOff x="1242871" y="3967814"/>
            <a:chExt cx="4700588" cy="503620"/>
          </a:xfrm>
        </p:grpSpPr>
        <p:grpSp>
          <p:nvGrpSpPr>
            <p:cNvPr id="186" name="Group 185">
              <a:extLst>
                <a:ext uri="{FF2B5EF4-FFF2-40B4-BE49-F238E27FC236}">
                  <a16:creationId xmlns:a16="http://schemas.microsoft.com/office/drawing/2014/main" id="{EA8EA03F-8F9C-4449-9413-C309A954A35D}"/>
                </a:ext>
              </a:extLst>
            </p:cNvPr>
            <p:cNvGrpSpPr/>
            <p:nvPr/>
          </p:nvGrpSpPr>
          <p:grpSpPr>
            <a:xfrm>
              <a:off x="1242871" y="3967814"/>
              <a:ext cx="4700588" cy="503620"/>
              <a:chOff x="112002" y="2102220"/>
              <a:chExt cx="4700588" cy="503620"/>
            </a:xfrm>
          </p:grpSpPr>
          <p:sp>
            <p:nvSpPr>
              <p:cNvPr id="187" name="TextBox 186">
                <a:extLst>
                  <a:ext uri="{FF2B5EF4-FFF2-40B4-BE49-F238E27FC236}">
                    <a16:creationId xmlns:a16="http://schemas.microsoft.com/office/drawing/2014/main" id="{48316DF5-400B-450E-A8E1-A5E099105FFB}"/>
                  </a:ext>
                </a:extLst>
              </p:cNvPr>
              <p:cNvSpPr txBox="1"/>
              <p:nvPr/>
            </p:nvSpPr>
            <p:spPr>
              <a:xfrm>
                <a:off x="112002" y="2144175"/>
                <a:ext cx="1168275" cy="461665"/>
              </a:xfrm>
              <a:prstGeom prst="rect">
                <a:avLst/>
              </a:prstGeom>
              <a:noFill/>
            </p:spPr>
            <p:txBody>
              <a:bodyPr wrap="square" rtlCol="0">
                <a:spAutoFit/>
              </a:bodyPr>
              <a:lstStyle/>
              <a:p>
                <a:pPr algn="ctr"/>
                <a:r>
                  <a:rPr lang="en-US" sz="2400" dirty="0">
                    <a:latin typeface="+mj-lt"/>
                    <a:cs typeface="Times New Roman" panose="02020603050405020304" pitchFamily="18" charset="0"/>
                  </a:rPr>
                  <a:t>s’</a:t>
                </a:r>
                <a:r>
                  <a:rPr lang="en-US" sz="2400" b="1" dirty="0">
                    <a:latin typeface="+mj-lt"/>
                    <a:cs typeface="Times New Roman" panose="02020603050405020304" pitchFamily="18" charset="0"/>
                  </a:rPr>
                  <a:t> </a:t>
                </a:r>
                <a:r>
                  <a:rPr lang="en-US" sz="2400" dirty="0">
                    <a:latin typeface="+mj-lt"/>
                    <a:cs typeface="Times New Roman" panose="02020603050405020304" pitchFamily="18" charset="0"/>
                  </a:rPr>
                  <a:t>= &lt;</a:t>
                </a:r>
              </a:p>
            </p:txBody>
          </p:sp>
          <p:grpSp>
            <p:nvGrpSpPr>
              <p:cNvPr id="188" name="Group 187">
                <a:extLst>
                  <a:ext uri="{FF2B5EF4-FFF2-40B4-BE49-F238E27FC236}">
                    <a16:creationId xmlns:a16="http://schemas.microsoft.com/office/drawing/2014/main" id="{AEF90858-7499-42F3-8BD6-251A71EA2F26}"/>
                  </a:ext>
                </a:extLst>
              </p:cNvPr>
              <p:cNvGrpSpPr/>
              <p:nvPr/>
            </p:nvGrpSpPr>
            <p:grpSpPr>
              <a:xfrm>
                <a:off x="1001326" y="2149258"/>
                <a:ext cx="1283137" cy="414107"/>
                <a:chOff x="1068325" y="1847212"/>
                <a:chExt cx="2123747" cy="685397"/>
              </a:xfrm>
            </p:grpSpPr>
            <p:pic>
              <p:nvPicPr>
                <p:cNvPr id="197" name="Graphic 196" descr="User">
                  <a:extLst>
                    <a:ext uri="{FF2B5EF4-FFF2-40B4-BE49-F238E27FC236}">
                      <a16:creationId xmlns:a16="http://schemas.microsoft.com/office/drawing/2014/main" id="{B70B7FA7-ABD1-4A66-A201-6A656F7A4B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8758" y="1847212"/>
                  <a:ext cx="586530" cy="579761"/>
                </a:xfrm>
                <a:prstGeom prst="rect">
                  <a:avLst/>
                </a:prstGeom>
              </p:spPr>
            </p:pic>
            <p:sp>
              <p:nvSpPr>
                <p:cNvPr id="198" name="TextBox 197">
                  <a:extLst>
                    <a:ext uri="{FF2B5EF4-FFF2-40B4-BE49-F238E27FC236}">
                      <a16:creationId xmlns:a16="http://schemas.microsoft.com/office/drawing/2014/main" id="{B435E110-D4EF-474B-B00F-A744CEEFCAA9}"/>
                    </a:ext>
                  </a:extLst>
                </p:cNvPr>
                <p:cNvSpPr txBox="1"/>
                <p:nvPr/>
              </p:nvSpPr>
              <p:spPr>
                <a:xfrm>
                  <a:off x="2652969" y="2070243"/>
                  <a:ext cx="394612" cy="382055"/>
                </a:xfrm>
                <a:prstGeom prst="rect">
                  <a:avLst/>
                </a:prstGeom>
                <a:noFill/>
              </p:spPr>
              <p:txBody>
                <a:bodyPr wrap="square" rtlCol="0">
                  <a:spAutoFit/>
                </a:bodyPr>
                <a:lstStyle/>
                <a:p>
                  <a:r>
                    <a:rPr lang="en-US" sz="900" b="1" dirty="0"/>
                    <a:t>3</a:t>
                  </a:r>
                </a:p>
              </p:txBody>
            </p:sp>
            <p:sp>
              <p:nvSpPr>
                <p:cNvPr id="199" name="Double Bracket 198">
                  <a:extLst>
                    <a:ext uri="{FF2B5EF4-FFF2-40B4-BE49-F238E27FC236}">
                      <a16:creationId xmlns:a16="http://schemas.microsoft.com/office/drawing/2014/main" id="{D3D90B68-7E7B-405B-86E0-389F8549D9CD}"/>
                    </a:ext>
                  </a:extLst>
                </p:cNvPr>
                <p:cNvSpPr/>
                <p:nvPr/>
              </p:nvSpPr>
              <p:spPr>
                <a:xfrm>
                  <a:off x="2004970" y="1959954"/>
                  <a:ext cx="1187102" cy="478068"/>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0" name="Graphic 199" descr="User">
                  <a:extLst>
                    <a:ext uri="{FF2B5EF4-FFF2-40B4-BE49-F238E27FC236}">
                      <a16:creationId xmlns:a16="http://schemas.microsoft.com/office/drawing/2014/main" id="{F0763197-16E8-4C01-967C-DA1910EF06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9401" y="1853568"/>
                  <a:ext cx="586530" cy="579761"/>
                </a:xfrm>
                <a:prstGeom prst="rect">
                  <a:avLst/>
                </a:prstGeom>
              </p:spPr>
            </p:pic>
            <p:sp>
              <p:nvSpPr>
                <p:cNvPr id="201" name="TextBox 200">
                  <a:extLst>
                    <a:ext uri="{FF2B5EF4-FFF2-40B4-BE49-F238E27FC236}">
                      <a16:creationId xmlns:a16="http://schemas.microsoft.com/office/drawing/2014/main" id="{5E0E3757-8849-42D2-8716-177CACA11AEE}"/>
                    </a:ext>
                  </a:extLst>
                </p:cNvPr>
                <p:cNvSpPr txBox="1"/>
                <p:nvPr/>
              </p:nvSpPr>
              <p:spPr>
                <a:xfrm>
                  <a:off x="2136969" y="2070339"/>
                  <a:ext cx="394611" cy="382055"/>
                </a:xfrm>
                <a:prstGeom prst="rect">
                  <a:avLst/>
                </a:prstGeom>
                <a:noFill/>
              </p:spPr>
              <p:txBody>
                <a:bodyPr wrap="square" rtlCol="0">
                  <a:spAutoFit/>
                </a:bodyPr>
                <a:lstStyle/>
                <a:p>
                  <a:r>
                    <a:rPr lang="en-US" sz="900" b="1" dirty="0"/>
                    <a:t>5</a:t>
                  </a:r>
                </a:p>
              </p:txBody>
            </p:sp>
            <p:sp>
              <p:nvSpPr>
                <p:cNvPr id="202" name="TextBox 201">
                  <a:extLst>
                    <a:ext uri="{FF2B5EF4-FFF2-40B4-BE49-F238E27FC236}">
                      <a16:creationId xmlns:a16="http://schemas.microsoft.com/office/drawing/2014/main" id="{121E78F3-BCDB-4340-9F51-933172F69B60}"/>
                    </a:ext>
                  </a:extLst>
                </p:cNvPr>
                <p:cNvSpPr txBox="1"/>
                <p:nvPr/>
              </p:nvSpPr>
              <p:spPr>
                <a:xfrm>
                  <a:off x="1068325" y="1921320"/>
                  <a:ext cx="920542" cy="611289"/>
                </a:xfrm>
                <a:prstGeom prst="rect">
                  <a:avLst/>
                </a:prstGeom>
                <a:noFill/>
              </p:spPr>
              <p:txBody>
                <a:bodyPr wrap="square" rtlCol="0">
                  <a:spAutoFit/>
                </a:bodyPr>
                <a:lstStyle/>
                <a:p>
                  <a:r>
                    <a:rPr lang="en-US" sz="1800" i="1" dirty="0"/>
                    <a:t>E</a:t>
                  </a:r>
                  <a:r>
                    <a:rPr lang="en-US" sz="1800" dirty="0"/>
                    <a:t> =</a:t>
                  </a:r>
                </a:p>
              </p:txBody>
            </p:sp>
          </p:grpSp>
          <p:grpSp>
            <p:nvGrpSpPr>
              <p:cNvPr id="189" name="Group 188">
                <a:extLst>
                  <a:ext uri="{FF2B5EF4-FFF2-40B4-BE49-F238E27FC236}">
                    <a16:creationId xmlns:a16="http://schemas.microsoft.com/office/drawing/2014/main" id="{B26233D8-8C6A-4C15-8999-01748C117A91}"/>
                  </a:ext>
                </a:extLst>
              </p:cNvPr>
              <p:cNvGrpSpPr/>
              <p:nvPr/>
            </p:nvGrpSpPr>
            <p:grpSpPr>
              <a:xfrm>
                <a:off x="3005283" y="2158917"/>
                <a:ext cx="1283869" cy="392993"/>
                <a:chOff x="4231823" y="1444542"/>
                <a:chExt cx="2124960" cy="740430"/>
              </a:xfrm>
            </p:grpSpPr>
            <p:sp>
              <p:nvSpPr>
                <p:cNvPr id="193" name="Double Bracket 192">
                  <a:extLst>
                    <a:ext uri="{FF2B5EF4-FFF2-40B4-BE49-F238E27FC236}">
                      <a16:creationId xmlns:a16="http://schemas.microsoft.com/office/drawing/2014/main" id="{2F406A4E-7917-4498-BC95-0F6139AF5444}"/>
                    </a:ext>
                  </a:extLst>
                </p:cNvPr>
                <p:cNvSpPr/>
                <p:nvPr/>
              </p:nvSpPr>
              <p:spPr>
                <a:xfrm>
                  <a:off x="5069197" y="1508248"/>
                  <a:ext cx="1287586" cy="547471"/>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4" name="TextBox 193">
                      <a:extLst>
                        <a:ext uri="{FF2B5EF4-FFF2-40B4-BE49-F238E27FC236}">
                          <a16:creationId xmlns:a16="http://schemas.microsoft.com/office/drawing/2014/main" id="{43DA66E6-5BA9-4FD5-9FB1-A71F63BF434D}"/>
                        </a:ext>
                      </a:extLst>
                    </p:cNvPr>
                    <p:cNvSpPr txBox="1"/>
                    <p:nvPr/>
                  </p:nvSpPr>
                  <p:spPr>
                    <a:xfrm>
                      <a:off x="4231823" y="1444542"/>
                      <a:ext cx="848776" cy="740430"/>
                    </a:xfrm>
                    <a:prstGeom prst="rect">
                      <a:avLst/>
                    </a:prstGeom>
                    <a:noFill/>
                  </p:spPr>
                  <p:txBody>
                    <a:bodyPr wrap="square" rtlCol="0">
                      <a:spAutoFit/>
                    </a:bodyPr>
                    <a:lstStyle/>
                    <a:p>
                      <a14:m>
                        <m:oMath xmlns:m="http://schemas.openxmlformats.org/officeDocument/2006/math">
                          <m:r>
                            <a:rPr lang="en-US" sz="2000" i="1" smtClean="0">
                              <a:latin typeface="Cambria Math" panose="02040503050406030204" pitchFamily="18" charset="0"/>
                              <a:ea typeface="Cambria Math" panose="02040503050406030204" pitchFamily="18" charset="0"/>
                            </a:rPr>
                            <m:t>𝜃</m:t>
                          </m:r>
                          <m:r>
                            <a:rPr lang="en-US" sz="2000" b="0" i="0" smtClean="0">
                              <a:latin typeface="Cambria Math" panose="02040503050406030204" pitchFamily="18" charset="0"/>
                              <a:ea typeface="Cambria Math" panose="02040503050406030204" pitchFamily="18" charset="0"/>
                            </a:rPr>
                            <m:t> </m:t>
                          </m:r>
                        </m:oMath>
                      </a14:m>
                      <a:r>
                        <a:rPr lang="en-US" sz="1600" dirty="0"/>
                        <a:t>= </a:t>
                      </a:r>
                    </a:p>
                  </p:txBody>
                </p:sp>
              </mc:Choice>
              <mc:Fallback xmlns="">
                <p:sp>
                  <p:nvSpPr>
                    <p:cNvPr id="194" name="TextBox 193">
                      <a:extLst>
                        <a:ext uri="{FF2B5EF4-FFF2-40B4-BE49-F238E27FC236}">
                          <a16:creationId xmlns:a16="http://schemas.microsoft.com/office/drawing/2014/main" id="{43DA66E6-5BA9-4FD5-9FB1-A71F63BF434D}"/>
                        </a:ext>
                      </a:extLst>
                    </p:cNvPr>
                    <p:cNvSpPr txBox="1">
                      <a:spLocks noRot="1" noChangeAspect="1" noMove="1" noResize="1" noEditPoints="1" noAdjustHandles="1" noChangeArrowheads="1" noChangeShapeType="1" noTextEdit="1"/>
                    </p:cNvSpPr>
                    <p:nvPr/>
                  </p:nvSpPr>
                  <p:spPr>
                    <a:xfrm>
                      <a:off x="4231823" y="1444542"/>
                      <a:ext cx="848776" cy="740430"/>
                    </a:xfrm>
                    <a:prstGeom prst="rect">
                      <a:avLst/>
                    </a:prstGeom>
                    <a:blipFill>
                      <a:blip r:embed="rId5"/>
                      <a:stretch>
                        <a:fillRect r="-16667" b="-18750"/>
                      </a:stretch>
                    </a:blipFill>
                  </p:spPr>
                  <p:txBody>
                    <a:bodyPr/>
                    <a:lstStyle/>
                    <a:p>
                      <a:r>
                        <a:rPr lang="en-US">
                          <a:noFill/>
                        </a:rPr>
                        <a:t> </a:t>
                      </a:r>
                    </a:p>
                  </p:txBody>
                </p:sp>
              </mc:Fallback>
            </mc:AlternateContent>
          </p:grpSp>
          <p:sp>
            <p:nvSpPr>
              <p:cNvPr id="190" name="TextBox 189">
                <a:extLst>
                  <a:ext uri="{FF2B5EF4-FFF2-40B4-BE49-F238E27FC236}">
                    <a16:creationId xmlns:a16="http://schemas.microsoft.com/office/drawing/2014/main" id="{A3ED73B1-50FA-412F-9860-F2D55E9C3D4F}"/>
                  </a:ext>
                </a:extLst>
              </p:cNvPr>
              <p:cNvSpPr txBox="1"/>
              <p:nvPr/>
            </p:nvSpPr>
            <p:spPr>
              <a:xfrm>
                <a:off x="2221651" y="2171098"/>
                <a:ext cx="924603" cy="369332"/>
              </a:xfrm>
              <a:prstGeom prst="rect">
                <a:avLst/>
              </a:prstGeom>
              <a:noFill/>
            </p:spPr>
            <p:txBody>
              <a:bodyPr wrap="square" rtlCol="0">
                <a:spAutoFit/>
              </a:bodyPr>
              <a:lstStyle/>
              <a:p>
                <a:pPr algn="ctr"/>
                <a:r>
                  <a:rPr lang="en-US" sz="1800" dirty="0">
                    <a:latin typeface="+mj-lt"/>
                    <a:cs typeface="Times New Roman" panose="02020603050405020304" pitchFamily="18" charset="0"/>
                  </a:rPr>
                  <a:t>, B = 4,</a:t>
                </a:r>
              </a:p>
            </p:txBody>
          </p:sp>
          <p:sp>
            <p:nvSpPr>
              <p:cNvPr id="191" name="TextBox 190">
                <a:extLst>
                  <a:ext uri="{FF2B5EF4-FFF2-40B4-BE49-F238E27FC236}">
                    <a16:creationId xmlns:a16="http://schemas.microsoft.com/office/drawing/2014/main" id="{675C4933-0B00-4406-951F-D1B12F0EF43A}"/>
                  </a:ext>
                </a:extLst>
              </p:cNvPr>
              <p:cNvSpPr txBox="1"/>
              <p:nvPr/>
            </p:nvSpPr>
            <p:spPr>
              <a:xfrm>
                <a:off x="4150669" y="2102220"/>
                <a:ext cx="661921" cy="461665"/>
              </a:xfrm>
              <a:prstGeom prst="rect">
                <a:avLst/>
              </a:prstGeom>
              <a:noFill/>
            </p:spPr>
            <p:txBody>
              <a:bodyPr wrap="square" rtlCol="0">
                <a:spAutoFit/>
              </a:bodyPr>
              <a:lstStyle/>
              <a:p>
                <a:pPr algn="ctr"/>
                <a:r>
                  <a:rPr lang="en-US" sz="2400" dirty="0">
                    <a:latin typeface="+mj-lt"/>
                    <a:cs typeface="Times New Roman" panose="02020603050405020304" pitchFamily="18" charset="0"/>
                  </a:rPr>
                  <a:t>&gt;</a:t>
                </a:r>
              </a:p>
            </p:txBody>
          </p:sp>
        </p:grpSp>
        <p:grpSp>
          <p:nvGrpSpPr>
            <p:cNvPr id="203" name="Group 202">
              <a:extLst>
                <a:ext uri="{FF2B5EF4-FFF2-40B4-BE49-F238E27FC236}">
                  <a16:creationId xmlns:a16="http://schemas.microsoft.com/office/drawing/2014/main" id="{9E5D3901-3C51-4408-ACDF-36A8B4B961D2}"/>
                </a:ext>
              </a:extLst>
            </p:cNvPr>
            <p:cNvGrpSpPr/>
            <p:nvPr/>
          </p:nvGrpSpPr>
          <p:grpSpPr>
            <a:xfrm>
              <a:off x="4697547" y="4072483"/>
              <a:ext cx="662642" cy="253030"/>
              <a:chOff x="1260965" y="3070159"/>
              <a:chExt cx="662642" cy="253030"/>
            </a:xfrm>
          </p:grpSpPr>
          <p:sp>
            <p:nvSpPr>
              <p:cNvPr id="204" name="Hexagon 203">
                <a:extLst>
                  <a:ext uri="{FF2B5EF4-FFF2-40B4-BE49-F238E27FC236}">
                    <a16:creationId xmlns:a16="http://schemas.microsoft.com/office/drawing/2014/main" id="{8ABA677A-0575-4636-BD5A-498323B3139D}"/>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205" name="Hexagon 204">
                <a:extLst>
                  <a:ext uri="{FF2B5EF4-FFF2-40B4-BE49-F238E27FC236}">
                    <a16:creationId xmlns:a16="http://schemas.microsoft.com/office/drawing/2014/main" id="{DFBD6715-A56E-4583-B420-794F302A17C7}"/>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grpSp>
      <p:grpSp>
        <p:nvGrpSpPr>
          <p:cNvPr id="139" name="Group 138">
            <a:extLst>
              <a:ext uri="{FF2B5EF4-FFF2-40B4-BE49-F238E27FC236}">
                <a16:creationId xmlns:a16="http://schemas.microsoft.com/office/drawing/2014/main" id="{F6E5BF09-9851-4507-BBF1-F12CA9A65A8A}"/>
              </a:ext>
            </a:extLst>
          </p:cNvPr>
          <p:cNvGrpSpPr/>
          <p:nvPr/>
        </p:nvGrpSpPr>
        <p:grpSpPr>
          <a:xfrm>
            <a:off x="516072" y="2642797"/>
            <a:ext cx="4651604" cy="503620"/>
            <a:chOff x="160986" y="2102220"/>
            <a:chExt cx="4651604" cy="503620"/>
          </a:xfrm>
        </p:grpSpPr>
        <p:sp>
          <p:nvSpPr>
            <p:cNvPr id="141" name="TextBox 140">
              <a:extLst>
                <a:ext uri="{FF2B5EF4-FFF2-40B4-BE49-F238E27FC236}">
                  <a16:creationId xmlns:a16="http://schemas.microsoft.com/office/drawing/2014/main" id="{66C544E9-B330-4751-8586-3378408495AD}"/>
                </a:ext>
              </a:extLst>
            </p:cNvPr>
            <p:cNvSpPr txBox="1"/>
            <p:nvPr/>
          </p:nvSpPr>
          <p:spPr>
            <a:xfrm>
              <a:off x="160986" y="2144175"/>
              <a:ext cx="1168275" cy="461665"/>
            </a:xfrm>
            <a:prstGeom prst="rect">
              <a:avLst/>
            </a:prstGeom>
            <a:noFill/>
          </p:spPr>
          <p:txBody>
            <a:bodyPr wrap="square" rtlCol="0">
              <a:spAutoFit/>
            </a:bodyPr>
            <a:lstStyle/>
            <a:p>
              <a:pPr algn="ctr"/>
              <a:r>
                <a:rPr lang="en-US" sz="2400" dirty="0">
                  <a:latin typeface="+mj-lt"/>
                  <a:cs typeface="Times New Roman" panose="02020603050405020304" pitchFamily="18" charset="0"/>
                </a:rPr>
                <a:t>s</a:t>
              </a:r>
              <a:r>
                <a:rPr lang="en-US" sz="2400" b="1" dirty="0">
                  <a:latin typeface="+mj-lt"/>
                  <a:cs typeface="Times New Roman" panose="02020603050405020304" pitchFamily="18" charset="0"/>
                </a:rPr>
                <a:t> </a:t>
              </a:r>
              <a:r>
                <a:rPr lang="en-US" sz="2400" dirty="0">
                  <a:latin typeface="+mj-lt"/>
                  <a:cs typeface="Times New Roman" panose="02020603050405020304" pitchFamily="18" charset="0"/>
                </a:rPr>
                <a:t>= &lt;</a:t>
              </a:r>
            </a:p>
          </p:txBody>
        </p:sp>
        <p:grpSp>
          <p:nvGrpSpPr>
            <p:cNvPr id="142" name="Group 141">
              <a:extLst>
                <a:ext uri="{FF2B5EF4-FFF2-40B4-BE49-F238E27FC236}">
                  <a16:creationId xmlns:a16="http://schemas.microsoft.com/office/drawing/2014/main" id="{3A59B155-47DB-4C38-B3BD-980FBC1BD75D}"/>
                </a:ext>
              </a:extLst>
            </p:cNvPr>
            <p:cNvGrpSpPr/>
            <p:nvPr/>
          </p:nvGrpSpPr>
          <p:grpSpPr>
            <a:xfrm>
              <a:off x="1001326" y="2149258"/>
              <a:ext cx="1283137" cy="414107"/>
              <a:chOff x="1068325" y="1847212"/>
              <a:chExt cx="2123747" cy="685397"/>
            </a:xfrm>
          </p:grpSpPr>
          <p:pic>
            <p:nvPicPr>
              <p:cNvPr id="153" name="Graphic 152" descr="User">
                <a:extLst>
                  <a:ext uri="{FF2B5EF4-FFF2-40B4-BE49-F238E27FC236}">
                    <a16:creationId xmlns:a16="http://schemas.microsoft.com/office/drawing/2014/main" id="{19022BED-F02B-40A8-ADAE-C5C9D0A79B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58758" y="1847212"/>
                <a:ext cx="586530" cy="579761"/>
              </a:xfrm>
              <a:prstGeom prst="rect">
                <a:avLst/>
              </a:prstGeom>
            </p:spPr>
          </p:pic>
          <p:sp>
            <p:nvSpPr>
              <p:cNvPr id="154" name="TextBox 153">
                <a:extLst>
                  <a:ext uri="{FF2B5EF4-FFF2-40B4-BE49-F238E27FC236}">
                    <a16:creationId xmlns:a16="http://schemas.microsoft.com/office/drawing/2014/main" id="{81166266-7106-4C25-BEED-9A84D7A5E35D}"/>
                  </a:ext>
                </a:extLst>
              </p:cNvPr>
              <p:cNvSpPr txBox="1"/>
              <p:nvPr/>
            </p:nvSpPr>
            <p:spPr>
              <a:xfrm>
                <a:off x="2652969" y="2070243"/>
                <a:ext cx="394612" cy="382055"/>
              </a:xfrm>
              <a:prstGeom prst="rect">
                <a:avLst/>
              </a:prstGeom>
              <a:noFill/>
            </p:spPr>
            <p:txBody>
              <a:bodyPr wrap="square" rtlCol="0">
                <a:spAutoFit/>
              </a:bodyPr>
              <a:lstStyle/>
              <a:p>
                <a:r>
                  <a:rPr lang="en-US" sz="900" b="1" dirty="0"/>
                  <a:t>0</a:t>
                </a:r>
              </a:p>
            </p:txBody>
          </p:sp>
          <p:sp>
            <p:nvSpPr>
              <p:cNvPr id="155" name="Double Bracket 154">
                <a:extLst>
                  <a:ext uri="{FF2B5EF4-FFF2-40B4-BE49-F238E27FC236}">
                    <a16:creationId xmlns:a16="http://schemas.microsoft.com/office/drawing/2014/main" id="{9D09DB76-820F-4A67-9E5B-B9DE3E19727F}"/>
                  </a:ext>
                </a:extLst>
              </p:cNvPr>
              <p:cNvSpPr/>
              <p:nvPr/>
            </p:nvSpPr>
            <p:spPr>
              <a:xfrm>
                <a:off x="2004970" y="1959954"/>
                <a:ext cx="1187102" cy="478068"/>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56" name="Graphic 155" descr="User">
                <a:extLst>
                  <a:ext uri="{FF2B5EF4-FFF2-40B4-BE49-F238E27FC236}">
                    <a16:creationId xmlns:a16="http://schemas.microsoft.com/office/drawing/2014/main" id="{B7CA5F54-3D8C-43C3-8883-A680F1F879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39401" y="1853568"/>
                <a:ext cx="586530" cy="579761"/>
              </a:xfrm>
              <a:prstGeom prst="rect">
                <a:avLst/>
              </a:prstGeom>
            </p:spPr>
          </p:pic>
          <p:sp>
            <p:nvSpPr>
              <p:cNvPr id="157" name="TextBox 156">
                <a:extLst>
                  <a:ext uri="{FF2B5EF4-FFF2-40B4-BE49-F238E27FC236}">
                    <a16:creationId xmlns:a16="http://schemas.microsoft.com/office/drawing/2014/main" id="{16CC3971-54A2-4BA4-B4E3-70EC41288DE2}"/>
                  </a:ext>
                </a:extLst>
              </p:cNvPr>
              <p:cNvSpPr txBox="1"/>
              <p:nvPr/>
            </p:nvSpPr>
            <p:spPr>
              <a:xfrm>
                <a:off x="2136969" y="2070339"/>
                <a:ext cx="394611" cy="382055"/>
              </a:xfrm>
              <a:prstGeom prst="rect">
                <a:avLst/>
              </a:prstGeom>
              <a:noFill/>
            </p:spPr>
            <p:txBody>
              <a:bodyPr wrap="square" rtlCol="0">
                <a:spAutoFit/>
              </a:bodyPr>
              <a:lstStyle/>
              <a:p>
                <a:r>
                  <a:rPr lang="en-US" sz="900" b="1" dirty="0"/>
                  <a:t>0</a:t>
                </a:r>
              </a:p>
            </p:txBody>
          </p:sp>
          <p:sp>
            <p:nvSpPr>
              <p:cNvPr id="160" name="TextBox 159">
                <a:extLst>
                  <a:ext uri="{FF2B5EF4-FFF2-40B4-BE49-F238E27FC236}">
                    <a16:creationId xmlns:a16="http://schemas.microsoft.com/office/drawing/2014/main" id="{8010E2E2-3FBA-4969-9DA1-C3C4C6FD247F}"/>
                  </a:ext>
                </a:extLst>
              </p:cNvPr>
              <p:cNvSpPr txBox="1"/>
              <p:nvPr/>
            </p:nvSpPr>
            <p:spPr>
              <a:xfrm>
                <a:off x="1068325" y="1921320"/>
                <a:ext cx="920542" cy="611289"/>
              </a:xfrm>
              <a:prstGeom prst="rect">
                <a:avLst/>
              </a:prstGeom>
              <a:noFill/>
            </p:spPr>
            <p:txBody>
              <a:bodyPr wrap="square" rtlCol="0">
                <a:spAutoFit/>
              </a:bodyPr>
              <a:lstStyle/>
              <a:p>
                <a:r>
                  <a:rPr lang="en-US" sz="1800" i="1" dirty="0"/>
                  <a:t>E</a:t>
                </a:r>
                <a:r>
                  <a:rPr lang="en-US" sz="1800" dirty="0"/>
                  <a:t> =</a:t>
                </a:r>
              </a:p>
            </p:txBody>
          </p:sp>
        </p:grpSp>
        <p:grpSp>
          <p:nvGrpSpPr>
            <p:cNvPr id="143" name="Group 142">
              <a:extLst>
                <a:ext uri="{FF2B5EF4-FFF2-40B4-BE49-F238E27FC236}">
                  <a16:creationId xmlns:a16="http://schemas.microsoft.com/office/drawing/2014/main" id="{BDA23C2E-E31D-45A0-90BB-BD4FF570C912}"/>
                </a:ext>
              </a:extLst>
            </p:cNvPr>
            <p:cNvGrpSpPr/>
            <p:nvPr/>
          </p:nvGrpSpPr>
          <p:grpSpPr>
            <a:xfrm>
              <a:off x="3005283" y="2158917"/>
              <a:ext cx="1283869" cy="392993"/>
              <a:chOff x="4231823" y="1444542"/>
              <a:chExt cx="2124960" cy="740430"/>
            </a:xfrm>
          </p:grpSpPr>
          <p:grpSp>
            <p:nvGrpSpPr>
              <p:cNvPr id="146" name="Group 145">
                <a:extLst>
                  <a:ext uri="{FF2B5EF4-FFF2-40B4-BE49-F238E27FC236}">
                    <a16:creationId xmlns:a16="http://schemas.microsoft.com/office/drawing/2014/main" id="{71DB5211-60E0-4E35-B90D-99B8B9883C05}"/>
                  </a:ext>
                </a:extLst>
              </p:cNvPr>
              <p:cNvGrpSpPr/>
              <p:nvPr/>
            </p:nvGrpSpPr>
            <p:grpSpPr>
              <a:xfrm>
                <a:off x="5189201" y="1591925"/>
                <a:ext cx="1020984" cy="390999"/>
                <a:chOff x="3620478" y="3074693"/>
                <a:chExt cx="883953" cy="338521"/>
              </a:xfrm>
            </p:grpSpPr>
            <p:sp>
              <p:nvSpPr>
                <p:cNvPr id="150" name="Hexagon 149">
                  <a:extLst>
                    <a:ext uri="{FF2B5EF4-FFF2-40B4-BE49-F238E27FC236}">
                      <a16:creationId xmlns:a16="http://schemas.microsoft.com/office/drawing/2014/main" id="{DADC4C00-F9B5-4FE2-BEEB-5AB0C4DD04A4}"/>
                    </a:ext>
                  </a:extLst>
                </p:cNvPr>
                <p:cNvSpPr/>
                <p:nvPr/>
              </p:nvSpPr>
              <p:spPr>
                <a:xfrm>
                  <a:off x="3620478" y="3074693"/>
                  <a:ext cx="392684" cy="338521"/>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51" name="Hexagon 150">
                  <a:extLst>
                    <a:ext uri="{FF2B5EF4-FFF2-40B4-BE49-F238E27FC236}">
                      <a16:creationId xmlns:a16="http://schemas.microsoft.com/office/drawing/2014/main" id="{9DDB8124-7D00-4699-B60D-B72AFF469BBB}"/>
                    </a:ext>
                  </a:extLst>
                </p:cNvPr>
                <p:cNvSpPr/>
                <p:nvPr/>
              </p:nvSpPr>
              <p:spPr>
                <a:xfrm>
                  <a:off x="4111747" y="3074693"/>
                  <a:ext cx="392684" cy="338521"/>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sp>
            <p:nvSpPr>
              <p:cNvPr id="147" name="Double Bracket 146">
                <a:extLst>
                  <a:ext uri="{FF2B5EF4-FFF2-40B4-BE49-F238E27FC236}">
                    <a16:creationId xmlns:a16="http://schemas.microsoft.com/office/drawing/2014/main" id="{582B3468-DD94-4856-BEE8-F92C2E0CDE97}"/>
                  </a:ext>
                </a:extLst>
              </p:cNvPr>
              <p:cNvSpPr/>
              <p:nvPr/>
            </p:nvSpPr>
            <p:spPr>
              <a:xfrm>
                <a:off x="5069197" y="1508248"/>
                <a:ext cx="1287586" cy="547471"/>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1D3FC331-DE20-431D-8329-791C73F08636}"/>
                      </a:ext>
                    </a:extLst>
                  </p:cNvPr>
                  <p:cNvSpPr txBox="1"/>
                  <p:nvPr/>
                </p:nvSpPr>
                <p:spPr>
                  <a:xfrm>
                    <a:off x="4231823" y="1444542"/>
                    <a:ext cx="848776" cy="740430"/>
                  </a:xfrm>
                  <a:prstGeom prst="rect">
                    <a:avLst/>
                  </a:prstGeom>
                  <a:noFill/>
                </p:spPr>
                <p:txBody>
                  <a:bodyPr wrap="square" rtlCol="0">
                    <a:spAutoFit/>
                  </a:bodyPr>
                  <a:lstStyle/>
                  <a:p>
                    <a14:m>
                      <m:oMath xmlns:m="http://schemas.openxmlformats.org/officeDocument/2006/math">
                        <m:r>
                          <a:rPr lang="en-US" sz="2000" i="1" smtClean="0">
                            <a:latin typeface="Cambria Math" panose="02040503050406030204" pitchFamily="18" charset="0"/>
                            <a:ea typeface="Cambria Math" panose="02040503050406030204" pitchFamily="18" charset="0"/>
                          </a:rPr>
                          <m:t>𝜃</m:t>
                        </m:r>
                        <m:r>
                          <a:rPr lang="en-US" sz="2000" b="0" i="0" smtClean="0">
                            <a:latin typeface="Cambria Math" panose="02040503050406030204" pitchFamily="18" charset="0"/>
                            <a:ea typeface="Cambria Math" panose="02040503050406030204" pitchFamily="18" charset="0"/>
                          </a:rPr>
                          <m:t> </m:t>
                        </m:r>
                      </m:oMath>
                    </a14:m>
                    <a:r>
                      <a:rPr lang="en-US" sz="1600" dirty="0"/>
                      <a:t>= </a:t>
                    </a:r>
                  </a:p>
                </p:txBody>
              </p:sp>
            </mc:Choice>
            <mc:Fallback xmlns="">
              <p:sp>
                <p:nvSpPr>
                  <p:cNvPr id="148" name="TextBox 147">
                    <a:extLst>
                      <a:ext uri="{FF2B5EF4-FFF2-40B4-BE49-F238E27FC236}">
                        <a16:creationId xmlns:a16="http://schemas.microsoft.com/office/drawing/2014/main" id="{1D3FC331-DE20-431D-8329-791C73F08636}"/>
                      </a:ext>
                    </a:extLst>
                  </p:cNvPr>
                  <p:cNvSpPr txBox="1">
                    <a:spLocks noRot="1" noChangeAspect="1" noMove="1" noResize="1" noEditPoints="1" noAdjustHandles="1" noChangeArrowheads="1" noChangeShapeType="1" noTextEdit="1"/>
                  </p:cNvSpPr>
                  <p:nvPr/>
                </p:nvSpPr>
                <p:spPr>
                  <a:xfrm>
                    <a:off x="4231823" y="1444542"/>
                    <a:ext cx="848776" cy="740430"/>
                  </a:xfrm>
                  <a:prstGeom prst="rect">
                    <a:avLst/>
                  </a:prstGeom>
                  <a:blipFill>
                    <a:blip r:embed="rId8"/>
                    <a:stretch>
                      <a:fillRect r="-17857" b="-18750"/>
                    </a:stretch>
                  </a:blipFill>
                </p:spPr>
                <p:txBody>
                  <a:bodyPr/>
                  <a:lstStyle/>
                  <a:p>
                    <a:r>
                      <a:rPr lang="en-US">
                        <a:noFill/>
                      </a:rPr>
                      <a:t> </a:t>
                    </a:r>
                  </a:p>
                </p:txBody>
              </p:sp>
            </mc:Fallback>
          </mc:AlternateContent>
        </p:grpSp>
        <p:sp>
          <p:nvSpPr>
            <p:cNvPr id="144" name="TextBox 143">
              <a:extLst>
                <a:ext uri="{FF2B5EF4-FFF2-40B4-BE49-F238E27FC236}">
                  <a16:creationId xmlns:a16="http://schemas.microsoft.com/office/drawing/2014/main" id="{61FC0761-56AB-45DB-837F-AB5C92F3DF09}"/>
                </a:ext>
              </a:extLst>
            </p:cNvPr>
            <p:cNvSpPr txBox="1"/>
            <p:nvPr/>
          </p:nvSpPr>
          <p:spPr>
            <a:xfrm>
              <a:off x="2221651" y="2171098"/>
              <a:ext cx="924603" cy="369332"/>
            </a:xfrm>
            <a:prstGeom prst="rect">
              <a:avLst/>
            </a:prstGeom>
            <a:noFill/>
          </p:spPr>
          <p:txBody>
            <a:bodyPr wrap="square" rtlCol="0">
              <a:spAutoFit/>
            </a:bodyPr>
            <a:lstStyle/>
            <a:p>
              <a:pPr algn="ctr"/>
              <a:r>
                <a:rPr lang="en-US" sz="1800" dirty="0">
                  <a:latin typeface="+mj-lt"/>
                  <a:cs typeface="Times New Roman" panose="02020603050405020304" pitchFamily="18" charset="0"/>
                </a:rPr>
                <a:t>, B = 7,</a:t>
              </a:r>
            </a:p>
          </p:txBody>
        </p:sp>
        <p:sp>
          <p:nvSpPr>
            <p:cNvPr id="145" name="TextBox 144">
              <a:extLst>
                <a:ext uri="{FF2B5EF4-FFF2-40B4-BE49-F238E27FC236}">
                  <a16:creationId xmlns:a16="http://schemas.microsoft.com/office/drawing/2014/main" id="{EC655124-0113-4209-A0A7-C13D083FDAA6}"/>
                </a:ext>
              </a:extLst>
            </p:cNvPr>
            <p:cNvSpPr txBox="1"/>
            <p:nvPr/>
          </p:nvSpPr>
          <p:spPr>
            <a:xfrm>
              <a:off x="4150669" y="2102220"/>
              <a:ext cx="661921" cy="461665"/>
            </a:xfrm>
            <a:prstGeom prst="rect">
              <a:avLst/>
            </a:prstGeom>
            <a:noFill/>
          </p:spPr>
          <p:txBody>
            <a:bodyPr wrap="square" rtlCol="0">
              <a:spAutoFit/>
            </a:bodyPr>
            <a:lstStyle/>
            <a:p>
              <a:pPr algn="ctr"/>
              <a:r>
                <a:rPr lang="en-US" sz="2400" dirty="0">
                  <a:latin typeface="+mj-lt"/>
                  <a:cs typeface="Times New Roman" panose="02020603050405020304" pitchFamily="18" charset="0"/>
                </a:rPr>
                <a:t>&gt;</a:t>
              </a:r>
            </a:p>
          </p:txBody>
        </p:sp>
      </p:grpSp>
      <p:grpSp>
        <p:nvGrpSpPr>
          <p:cNvPr id="161" name="Group 160">
            <a:extLst>
              <a:ext uri="{FF2B5EF4-FFF2-40B4-BE49-F238E27FC236}">
                <a16:creationId xmlns:a16="http://schemas.microsoft.com/office/drawing/2014/main" id="{6512D1E1-AD37-4142-8786-943EC4CC93FE}"/>
              </a:ext>
            </a:extLst>
          </p:cNvPr>
          <p:cNvGrpSpPr/>
          <p:nvPr/>
        </p:nvGrpSpPr>
        <p:grpSpPr>
          <a:xfrm>
            <a:off x="146957" y="3161255"/>
            <a:ext cx="5090940" cy="1488002"/>
            <a:chOff x="677834" y="3258213"/>
            <a:chExt cx="5090940" cy="1488002"/>
          </a:xfrm>
        </p:grpSpPr>
        <p:graphicFrame>
          <p:nvGraphicFramePr>
            <p:cNvPr id="162" name="Content Placeholder 3">
              <a:extLst>
                <a:ext uri="{FF2B5EF4-FFF2-40B4-BE49-F238E27FC236}">
                  <a16:creationId xmlns:a16="http://schemas.microsoft.com/office/drawing/2014/main" id="{EEC13E31-F935-4EBF-841E-B24C9B0BA302}"/>
                </a:ext>
              </a:extLst>
            </p:cNvPr>
            <p:cNvGraphicFramePr>
              <a:graphicFrameLocks/>
            </p:cNvGraphicFramePr>
            <p:nvPr>
              <p:extLst/>
            </p:nvPr>
          </p:nvGraphicFramePr>
          <p:xfrm>
            <a:off x="1505502" y="3633695"/>
            <a:ext cx="4263272" cy="1112520"/>
          </p:xfrm>
          <a:graphic>
            <a:graphicData uri="http://schemas.openxmlformats.org/drawingml/2006/table">
              <a:tbl>
                <a:tblPr bandRow="1">
                  <a:tableStyleId>{69CF1AB2-1976-4502-BF36-3FF5EA218861}</a:tableStyleId>
                </a:tblPr>
                <a:tblGrid>
                  <a:gridCol w="1065818">
                    <a:extLst>
                      <a:ext uri="{9D8B030D-6E8A-4147-A177-3AD203B41FA5}">
                        <a16:colId xmlns:a16="http://schemas.microsoft.com/office/drawing/2014/main" val="874849574"/>
                      </a:ext>
                    </a:extLst>
                  </a:gridCol>
                  <a:gridCol w="1065818">
                    <a:extLst>
                      <a:ext uri="{9D8B030D-6E8A-4147-A177-3AD203B41FA5}">
                        <a16:colId xmlns:a16="http://schemas.microsoft.com/office/drawing/2014/main" val="1134746053"/>
                      </a:ext>
                    </a:extLst>
                  </a:gridCol>
                  <a:gridCol w="1065818">
                    <a:extLst>
                      <a:ext uri="{9D8B030D-6E8A-4147-A177-3AD203B41FA5}">
                        <a16:colId xmlns:a16="http://schemas.microsoft.com/office/drawing/2014/main" val="1915946191"/>
                      </a:ext>
                    </a:extLst>
                  </a:gridCol>
                  <a:gridCol w="1065818">
                    <a:extLst>
                      <a:ext uri="{9D8B030D-6E8A-4147-A177-3AD203B41FA5}">
                        <a16:colId xmlns:a16="http://schemas.microsoft.com/office/drawing/2014/main" val="1694293250"/>
                      </a:ext>
                    </a:extLst>
                  </a:gridCol>
                </a:tblGrid>
                <a:tr h="370840">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658754"/>
                    </a:ext>
                  </a:extLst>
                </a:tr>
                <a:tr h="370840">
                  <a:tc>
                    <a:txBody>
                      <a:bodyPr/>
                      <a:lstStyle/>
                      <a:p>
                        <a:pPr algn="ctr"/>
                        <a:r>
                          <a:rPr lang="en-US" dirty="0"/>
                          <a:t>-20, </a:t>
                        </a:r>
                        <a:r>
                          <a:rPr lang="en-US" dirty="0">
                            <a:solidFill>
                              <a:srgbClr val="FF0000"/>
                            </a:solidFill>
                          </a:rPr>
                          <a:t>20</a:t>
                        </a:r>
                        <a:endParaRPr lang="en-US" dirty="0"/>
                      </a:p>
                    </a:txBody>
                    <a:tcPr>
                      <a:lnL w="57150" cap="flat" cmpd="sng" algn="ctr">
                        <a:solidFill>
                          <a:schemeClr val="bg2">
                            <a:lumMod val="40000"/>
                            <a:lumOff val="60000"/>
                          </a:schemeClr>
                        </a:solidFill>
                        <a:prstDash val="solid"/>
                        <a:round/>
                        <a:headEnd type="none" w="med" len="med"/>
                        <a:tailEnd type="none" w="med" len="med"/>
                      </a:lnL>
                      <a:lnR w="57150" cap="flat" cmpd="sng" algn="ctr">
                        <a:solidFill>
                          <a:schemeClr val="bg2">
                            <a:lumMod val="40000"/>
                            <a:lumOff val="60000"/>
                          </a:schemeClr>
                        </a:solidFill>
                        <a:prstDash val="solid"/>
                        <a:round/>
                        <a:headEnd type="none" w="med" len="med"/>
                        <a:tailEnd type="none" w="med" len="med"/>
                      </a:lnR>
                      <a:lnT w="57150" cap="flat" cmpd="sng" algn="ctr">
                        <a:solidFill>
                          <a:schemeClr val="bg2">
                            <a:lumMod val="40000"/>
                            <a:lumOff val="60000"/>
                          </a:schemeClr>
                        </a:solidFill>
                        <a:prstDash val="solid"/>
                        <a:round/>
                        <a:headEnd type="none" w="med" len="med"/>
                        <a:tailEnd type="none" w="med" len="med"/>
                      </a:lnT>
                      <a:lnB w="5715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20, </a:t>
                        </a:r>
                        <a:r>
                          <a:rPr lang="en-US" dirty="0">
                            <a:solidFill>
                              <a:srgbClr val="FF0000"/>
                            </a:solidFill>
                          </a:rPr>
                          <a:t>-20</a:t>
                        </a:r>
                        <a:endParaRPr lang="en-US" dirty="0"/>
                      </a:p>
                    </a:txBody>
                    <a:tcPr>
                      <a:lnL w="57150" cap="flat" cmpd="sng" algn="ctr">
                        <a:solidFill>
                          <a:schemeClr val="bg2">
                            <a:lumMod val="40000"/>
                            <a:lumOff val="6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-20, </a:t>
                        </a:r>
                        <a:r>
                          <a:rPr lang="en-US"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20, </a:t>
                        </a:r>
                        <a:r>
                          <a:rPr lang="en-US"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2256089"/>
                    </a:ext>
                  </a:extLst>
                </a:tr>
                <a:tr h="370840">
                  <a:tc>
                    <a:txBody>
                      <a:bodyPr/>
                      <a:lstStyle/>
                      <a:p>
                        <a:pPr algn="ctr"/>
                        <a:r>
                          <a:rPr lang="en-US" dirty="0"/>
                          <a:t>0, </a:t>
                        </a:r>
                        <a:r>
                          <a:rPr lang="en-US" dirty="0">
                            <a:solidFill>
                              <a:srgbClr val="FF0000"/>
                            </a:solidFill>
                          </a:rPr>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bg2">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 </a:t>
                        </a:r>
                        <a:r>
                          <a:rPr lang="en-US" dirty="0">
                            <a:solidFill>
                              <a:srgbClr val="FF0000"/>
                            </a:solidFill>
                          </a:rPr>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 </a:t>
                        </a:r>
                        <a:r>
                          <a:rPr lang="en-US" dirty="0">
                            <a:solidFill>
                              <a:srgbClr val="FF0000"/>
                            </a:solidFill>
                          </a:rPr>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 </a:t>
                        </a:r>
                        <a:r>
                          <a:rPr lang="en-US" dirty="0">
                            <a:solidFill>
                              <a:srgbClr val="FF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517812"/>
                    </a:ext>
                  </a:extLst>
                </a:tr>
              </a:tbl>
            </a:graphicData>
          </a:graphic>
        </p:graphicFrame>
        <p:grpSp>
          <p:nvGrpSpPr>
            <p:cNvPr id="163" name="Group 162">
              <a:extLst>
                <a:ext uri="{FF2B5EF4-FFF2-40B4-BE49-F238E27FC236}">
                  <a16:creationId xmlns:a16="http://schemas.microsoft.com/office/drawing/2014/main" id="{9321D25B-1989-4635-B6D2-E30F8D24812E}"/>
                </a:ext>
              </a:extLst>
            </p:cNvPr>
            <p:cNvGrpSpPr/>
            <p:nvPr/>
          </p:nvGrpSpPr>
          <p:grpSpPr>
            <a:xfrm>
              <a:off x="1724929" y="3258213"/>
              <a:ext cx="662642" cy="253030"/>
              <a:chOff x="1260965" y="3070159"/>
              <a:chExt cx="662642" cy="253030"/>
            </a:xfrm>
          </p:grpSpPr>
          <p:sp>
            <p:nvSpPr>
              <p:cNvPr id="220" name="Hexagon 219">
                <a:extLst>
                  <a:ext uri="{FF2B5EF4-FFF2-40B4-BE49-F238E27FC236}">
                    <a16:creationId xmlns:a16="http://schemas.microsoft.com/office/drawing/2014/main" id="{E8BD1372-3CCB-4EFB-9549-D165AE49A693}"/>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21" name="Hexagon 220">
                <a:extLst>
                  <a:ext uri="{FF2B5EF4-FFF2-40B4-BE49-F238E27FC236}">
                    <a16:creationId xmlns:a16="http://schemas.microsoft.com/office/drawing/2014/main" id="{8D926966-B217-4131-B666-B19D4CFEC45F}"/>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164" name="Group 163">
              <a:extLst>
                <a:ext uri="{FF2B5EF4-FFF2-40B4-BE49-F238E27FC236}">
                  <a16:creationId xmlns:a16="http://schemas.microsoft.com/office/drawing/2014/main" id="{9E643638-837D-4437-BFF9-B6499AC7A6CD}"/>
                </a:ext>
              </a:extLst>
            </p:cNvPr>
            <p:cNvGrpSpPr/>
            <p:nvPr/>
          </p:nvGrpSpPr>
          <p:grpSpPr>
            <a:xfrm>
              <a:off x="3848838" y="3258213"/>
              <a:ext cx="662642" cy="253030"/>
              <a:chOff x="1260965" y="3070159"/>
              <a:chExt cx="662642" cy="253030"/>
            </a:xfrm>
          </p:grpSpPr>
          <p:sp>
            <p:nvSpPr>
              <p:cNvPr id="218" name="Hexagon 217">
                <a:extLst>
                  <a:ext uri="{FF2B5EF4-FFF2-40B4-BE49-F238E27FC236}">
                    <a16:creationId xmlns:a16="http://schemas.microsoft.com/office/drawing/2014/main" id="{17E3155F-C1DD-47CC-8745-4BC3EDA98AEE}"/>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19" name="Hexagon 218">
                <a:extLst>
                  <a:ext uri="{FF2B5EF4-FFF2-40B4-BE49-F238E27FC236}">
                    <a16:creationId xmlns:a16="http://schemas.microsoft.com/office/drawing/2014/main" id="{A487535B-D364-4950-8DF0-A0A705E964FC}"/>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165" name="Group 164">
              <a:extLst>
                <a:ext uri="{FF2B5EF4-FFF2-40B4-BE49-F238E27FC236}">
                  <a16:creationId xmlns:a16="http://schemas.microsoft.com/office/drawing/2014/main" id="{2313BB76-FC24-4F42-9619-DF6760A71599}"/>
                </a:ext>
              </a:extLst>
            </p:cNvPr>
            <p:cNvGrpSpPr/>
            <p:nvPr/>
          </p:nvGrpSpPr>
          <p:grpSpPr>
            <a:xfrm>
              <a:off x="2783181" y="3258213"/>
              <a:ext cx="662642" cy="253030"/>
              <a:chOff x="1260965" y="3070159"/>
              <a:chExt cx="662642" cy="253030"/>
            </a:xfrm>
          </p:grpSpPr>
          <p:sp>
            <p:nvSpPr>
              <p:cNvPr id="216" name="Hexagon 215">
                <a:extLst>
                  <a:ext uri="{FF2B5EF4-FFF2-40B4-BE49-F238E27FC236}">
                    <a16:creationId xmlns:a16="http://schemas.microsoft.com/office/drawing/2014/main" id="{9C8C128E-C449-4923-A0AB-406EFC47F8B5}"/>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17" name="Hexagon 216">
                <a:extLst>
                  <a:ext uri="{FF2B5EF4-FFF2-40B4-BE49-F238E27FC236}">
                    <a16:creationId xmlns:a16="http://schemas.microsoft.com/office/drawing/2014/main" id="{A3E3BCDE-EAB2-47FD-B788-CFBC3872A7C8}"/>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166" name="Group 165">
              <a:extLst>
                <a:ext uri="{FF2B5EF4-FFF2-40B4-BE49-F238E27FC236}">
                  <a16:creationId xmlns:a16="http://schemas.microsoft.com/office/drawing/2014/main" id="{C99867A6-478F-43CE-AF5D-32DED5EC69DA}"/>
                </a:ext>
              </a:extLst>
            </p:cNvPr>
            <p:cNvGrpSpPr/>
            <p:nvPr/>
          </p:nvGrpSpPr>
          <p:grpSpPr>
            <a:xfrm>
              <a:off x="4880607" y="3258213"/>
              <a:ext cx="662642" cy="253030"/>
              <a:chOff x="1260965" y="3070159"/>
              <a:chExt cx="662642" cy="253030"/>
            </a:xfrm>
          </p:grpSpPr>
          <p:sp>
            <p:nvSpPr>
              <p:cNvPr id="214" name="Hexagon 213">
                <a:extLst>
                  <a:ext uri="{FF2B5EF4-FFF2-40B4-BE49-F238E27FC236}">
                    <a16:creationId xmlns:a16="http://schemas.microsoft.com/office/drawing/2014/main" id="{8A68A6D2-0F99-4BCA-9A86-263027F41C41}"/>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15" name="Hexagon 214">
                <a:extLst>
                  <a:ext uri="{FF2B5EF4-FFF2-40B4-BE49-F238E27FC236}">
                    <a16:creationId xmlns:a16="http://schemas.microsoft.com/office/drawing/2014/main" id="{B06A829C-4286-4C2B-8E25-4AB3CE256188}"/>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pic>
          <p:nvPicPr>
            <p:cNvPr id="167" name="Graphic 166" descr="User">
              <a:extLst>
                <a:ext uri="{FF2B5EF4-FFF2-40B4-BE49-F238E27FC236}">
                  <a16:creationId xmlns:a16="http://schemas.microsoft.com/office/drawing/2014/main" id="{3DBC09D7-B5BE-4BB7-92C9-215D594BA46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00540" y="3356674"/>
              <a:ext cx="293516" cy="290129"/>
            </a:xfrm>
            <a:prstGeom prst="rect">
              <a:avLst/>
            </a:prstGeom>
          </p:spPr>
        </p:pic>
        <p:pic>
          <p:nvPicPr>
            <p:cNvPr id="168" name="Graphic 167" descr="User">
              <a:extLst>
                <a:ext uri="{FF2B5EF4-FFF2-40B4-BE49-F238E27FC236}">
                  <a16:creationId xmlns:a16="http://schemas.microsoft.com/office/drawing/2014/main" id="{5C91E6CF-48C4-4EA5-8E11-8E06A0542E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86434" y="3356674"/>
              <a:ext cx="293516" cy="290129"/>
            </a:xfrm>
            <a:prstGeom prst="rect">
              <a:avLst/>
            </a:prstGeom>
          </p:spPr>
        </p:pic>
        <p:pic>
          <p:nvPicPr>
            <p:cNvPr id="169" name="Graphic 168" descr="User">
              <a:extLst>
                <a:ext uri="{FF2B5EF4-FFF2-40B4-BE49-F238E27FC236}">
                  <a16:creationId xmlns:a16="http://schemas.microsoft.com/office/drawing/2014/main" id="{61153228-6088-4A91-B1DE-6A7670C289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82720" y="3356674"/>
              <a:ext cx="293516" cy="290129"/>
            </a:xfrm>
            <a:prstGeom prst="rect">
              <a:avLst/>
            </a:prstGeom>
          </p:spPr>
        </p:pic>
        <p:pic>
          <p:nvPicPr>
            <p:cNvPr id="170" name="Graphic 169" descr="User">
              <a:extLst>
                <a:ext uri="{FF2B5EF4-FFF2-40B4-BE49-F238E27FC236}">
                  <a16:creationId xmlns:a16="http://schemas.microsoft.com/office/drawing/2014/main" id="{CC538638-2D5C-4514-A98A-72A45CF01A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17238" y="3356674"/>
              <a:ext cx="293516" cy="290129"/>
            </a:xfrm>
            <a:prstGeom prst="rect">
              <a:avLst/>
            </a:prstGeom>
          </p:spPr>
        </p:pic>
        <p:grpSp>
          <p:nvGrpSpPr>
            <p:cNvPr id="192" name="Group 191">
              <a:extLst>
                <a:ext uri="{FF2B5EF4-FFF2-40B4-BE49-F238E27FC236}">
                  <a16:creationId xmlns:a16="http://schemas.microsoft.com/office/drawing/2014/main" id="{89FEFB5F-F136-46A3-9BA8-F0768EEA64EB}"/>
                </a:ext>
              </a:extLst>
            </p:cNvPr>
            <p:cNvGrpSpPr/>
            <p:nvPr/>
          </p:nvGrpSpPr>
          <p:grpSpPr>
            <a:xfrm>
              <a:off x="736445" y="3677662"/>
              <a:ext cx="662642" cy="253030"/>
              <a:chOff x="1260965" y="3070159"/>
              <a:chExt cx="662642" cy="253030"/>
            </a:xfrm>
          </p:grpSpPr>
          <p:sp>
            <p:nvSpPr>
              <p:cNvPr id="212" name="Hexagon 211">
                <a:extLst>
                  <a:ext uri="{FF2B5EF4-FFF2-40B4-BE49-F238E27FC236}">
                    <a16:creationId xmlns:a16="http://schemas.microsoft.com/office/drawing/2014/main" id="{B19D1999-7749-47AC-A066-778BD096A349}"/>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13" name="Hexagon 212">
                <a:extLst>
                  <a:ext uri="{FF2B5EF4-FFF2-40B4-BE49-F238E27FC236}">
                    <a16:creationId xmlns:a16="http://schemas.microsoft.com/office/drawing/2014/main" id="{564F142A-B085-4F7A-9FFF-40E68F2E1127}"/>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195" name="Group 194">
              <a:extLst>
                <a:ext uri="{FF2B5EF4-FFF2-40B4-BE49-F238E27FC236}">
                  <a16:creationId xmlns:a16="http://schemas.microsoft.com/office/drawing/2014/main" id="{5D2CE8DF-21AF-4F76-90BC-C655DE9B2194}"/>
                </a:ext>
              </a:extLst>
            </p:cNvPr>
            <p:cNvGrpSpPr/>
            <p:nvPr/>
          </p:nvGrpSpPr>
          <p:grpSpPr>
            <a:xfrm>
              <a:off x="736445" y="4080334"/>
              <a:ext cx="662642" cy="253030"/>
              <a:chOff x="1260965" y="3070159"/>
              <a:chExt cx="662642" cy="253030"/>
            </a:xfrm>
          </p:grpSpPr>
          <p:sp>
            <p:nvSpPr>
              <p:cNvPr id="210" name="Hexagon 209">
                <a:extLst>
                  <a:ext uri="{FF2B5EF4-FFF2-40B4-BE49-F238E27FC236}">
                    <a16:creationId xmlns:a16="http://schemas.microsoft.com/office/drawing/2014/main" id="{A36A1BBD-A349-423D-8644-91DBF47D73BB}"/>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11" name="Hexagon 210">
                <a:extLst>
                  <a:ext uri="{FF2B5EF4-FFF2-40B4-BE49-F238E27FC236}">
                    <a16:creationId xmlns:a16="http://schemas.microsoft.com/office/drawing/2014/main" id="{1C97C7CC-5428-4D8C-A723-C7AA27C8411F}"/>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196" name="Group 195">
              <a:extLst>
                <a:ext uri="{FF2B5EF4-FFF2-40B4-BE49-F238E27FC236}">
                  <a16:creationId xmlns:a16="http://schemas.microsoft.com/office/drawing/2014/main" id="{7264B838-E05F-4E53-94FB-74F2F3017495}"/>
                </a:ext>
              </a:extLst>
            </p:cNvPr>
            <p:cNvGrpSpPr/>
            <p:nvPr/>
          </p:nvGrpSpPr>
          <p:grpSpPr>
            <a:xfrm>
              <a:off x="736445" y="4474616"/>
              <a:ext cx="662642" cy="253030"/>
              <a:chOff x="1260965" y="3070159"/>
              <a:chExt cx="662642" cy="253030"/>
            </a:xfrm>
          </p:grpSpPr>
          <p:sp>
            <p:nvSpPr>
              <p:cNvPr id="208" name="Hexagon 207">
                <a:extLst>
                  <a:ext uri="{FF2B5EF4-FFF2-40B4-BE49-F238E27FC236}">
                    <a16:creationId xmlns:a16="http://schemas.microsoft.com/office/drawing/2014/main" id="{075103F9-E8E1-4D20-AA3F-367E8B66321A}"/>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09" name="Hexagon 208">
                <a:extLst>
                  <a:ext uri="{FF2B5EF4-FFF2-40B4-BE49-F238E27FC236}">
                    <a16:creationId xmlns:a16="http://schemas.microsoft.com/office/drawing/2014/main" id="{F529B1D2-9F5C-4BCE-9B32-15F440F4CE56}"/>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sp>
          <p:nvSpPr>
            <p:cNvPr id="206" name="Explosion: 8 Points 205">
              <a:extLst>
                <a:ext uri="{FF2B5EF4-FFF2-40B4-BE49-F238E27FC236}">
                  <a16:creationId xmlns:a16="http://schemas.microsoft.com/office/drawing/2014/main" id="{33ECD639-A8C0-4EDB-AE49-EDE2F4FC3693}"/>
                </a:ext>
              </a:extLst>
            </p:cNvPr>
            <p:cNvSpPr/>
            <p:nvPr/>
          </p:nvSpPr>
          <p:spPr>
            <a:xfrm>
              <a:off x="677834" y="3586922"/>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7" name="Explosion: 8 Points 206">
              <a:extLst>
                <a:ext uri="{FF2B5EF4-FFF2-40B4-BE49-F238E27FC236}">
                  <a16:creationId xmlns:a16="http://schemas.microsoft.com/office/drawing/2014/main" id="{66B8247A-11AC-4BC4-A2E8-DE86D7FA5A1C}"/>
                </a:ext>
              </a:extLst>
            </p:cNvPr>
            <p:cNvSpPr/>
            <p:nvPr/>
          </p:nvSpPr>
          <p:spPr>
            <a:xfrm>
              <a:off x="1046949" y="3972816"/>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122" name="Straight Arrow Connector 121">
            <a:extLst>
              <a:ext uri="{FF2B5EF4-FFF2-40B4-BE49-F238E27FC236}">
                <a16:creationId xmlns:a16="http://schemas.microsoft.com/office/drawing/2014/main" id="{814BF08B-5629-4E82-B6AD-E224129F045C}"/>
              </a:ext>
            </a:extLst>
          </p:cNvPr>
          <p:cNvCxnSpPr>
            <a:cxnSpLocks/>
          </p:cNvCxnSpPr>
          <p:nvPr/>
        </p:nvCxnSpPr>
        <p:spPr>
          <a:xfrm flipV="1">
            <a:off x="2002071" y="1898459"/>
            <a:ext cx="3721869" cy="2028680"/>
          </a:xfrm>
          <a:prstGeom prst="straightConnector1">
            <a:avLst/>
          </a:prstGeom>
          <a:ln w="38100">
            <a:solidFill>
              <a:schemeClr val="bg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357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0EFB4AA2-D90F-4178-917E-B884097C3464}"/>
              </a:ext>
            </a:extLst>
          </p:cNvPr>
          <p:cNvSpPr txBox="1"/>
          <p:nvPr/>
        </p:nvSpPr>
        <p:spPr>
          <a:xfrm>
            <a:off x="5875421" y="42718"/>
            <a:ext cx="2872740" cy="830997"/>
          </a:xfrm>
          <a:prstGeom prst="rect">
            <a:avLst/>
          </a:prstGeom>
          <a:noFill/>
        </p:spPr>
        <p:txBody>
          <a:bodyPr wrap="square" rtlCol="0">
            <a:spAutoFit/>
          </a:bodyPr>
          <a:lstStyle/>
          <a:p>
            <a:pPr algn="ctr"/>
            <a:r>
              <a:rPr lang="en-US" sz="2400" b="1" dirty="0">
                <a:solidFill>
                  <a:schemeClr val="bg1"/>
                </a:solidFill>
                <a:latin typeface="+mj-lt"/>
              </a:rPr>
              <a:t>VALUE ITERATION</a:t>
            </a:r>
          </a:p>
        </p:txBody>
      </p:sp>
      <p:sp>
        <p:nvSpPr>
          <p:cNvPr id="20" name="TextBox 19">
            <a:extLst>
              <a:ext uri="{FF2B5EF4-FFF2-40B4-BE49-F238E27FC236}">
                <a16:creationId xmlns:a16="http://schemas.microsoft.com/office/drawing/2014/main" id="{B329A339-3B0F-4108-A997-6A903942C1E8}"/>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grpSp>
        <p:nvGrpSpPr>
          <p:cNvPr id="5" name="Group 4">
            <a:extLst>
              <a:ext uri="{FF2B5EF4-FFF2-40B4-BE49-F238E27FC236}">
                <a16:creationId xmlns:a16="http://schemas.microsoft.com/office/drawing/2014/main" id="{69BF12BB-7ACA-44AA-851C-88EA4DECCD39}"/>
              </a:ext>
            </a:extLst>
          </p:cNvPr>
          <p:cNvGrpSpPr/>
          <p:nvPr/>
        </p:nvGrpSpPr>
        <p:grpSpPr>
          <a:xfrm>
            <a:off x="5932387" y="1524571"/>
            <a:ext cx="1866592" cy="1825926"/>
            <a:chOff x="6036529" y="2815183"/>
            <a:chExt cx="1866592" cy="1825926"/>
          </a:xfrm>
        </p:grpSpPr>
        <p:graphicFrame>
          <p:nvGraphicFramePr>
            <p:cNvPr id="140" name="Content Placeholder 3">
              <a:extLst>
                <a:ext uri="{FF2B5EF4-FFF2-40B4-BE49-F238E27FC236}">
                  <a16:creationId xmlns:a16="http://schemas.microsoft.com/office/drawing/2014/main" id="{3CE46EE1-898A-4440-BBDA-B86E75B9F92A}"/>
                </a:ext>
              </a:extLst>
            </p:cNvPr>
            <p:cNvGraphicFramePr>
              <a:graphicFrameLocks/>
            </p:cNvGraphicFramePr>
            <p:nvPr>
              <p:extLst/>
            </p:nvPr>
          </p:nvGraphicFramePr>
          <p:xfrm>
            <a:off x="6837303" y="3157749"/>
            <a:ext cx="1065818" cy="1483360"/>
          </p:xfrm>
          <a:graphic>
            <a:graphicData uri="http://schemas.openxmlformats.org/drawingml/2006/table">
              <a:tbl>
                <a:tblPr bandRow="1">
                  <a:tableStyleId>{69CF1AB2-1976-4502-BF36-3FF5EA218861}</a:tableStyleId>
                </a:tblPr>
                <a:tblGrid>
                  <a:gridCol w="1065818">
                    <a:extLst>
                      <a:ext uri="{9D8B030D-6E8A-4147-A177-3AD203B41FA5}">
                        <a16:colId xmlns:a16="http://schemas.microsoft.com/office/drawing/2014/main" val="1694293250"/>
                      </a:ext>
                    </a:extLst>
                  </a:gridCol>
                </a:tblGrid>
                <a:tr h="370840">
                  <a:tc>
                    <a:txBody>
                      <a:bodyPr/>
                      <a:lstStyle/>
                      <a:p>
                        <a:pPr algn="ctr"/>
                        <a:r>
                          <a:rPr lang="en-US" b="0" dirty="0">
                            <a:solidFill>
                              <a:schemeClr val="tx1"/>
                            </a:solidFill>
                          </a:rPr>
                          <a:t>25,</a:t>
                        </a:r>
                        <a:r>
                          <a:rPr lang="en-US" b="0" dirty="0">
                            <a:solidFill>
                              <a:srgbClr val="FF0000"/>
                            </a:solidFill>
                          </a:rPr>
                          <a:t> -25</a:t>
                        </a:r>
                      </a:p>
                    </a:txBody>
                    <a:tcPr>
                      <a:lnL w="57150" cap="flat" cmpd="sng" algn="ctr">
                        <a:solidFill>
                          <a:schemeClr val="bg2">
                            <a:lumMod val="40000"/>
                            <a:lumOff val="60000"/>
                          </a:schemeClr>
                        </a:solidFill>
                        <a:prstDash val="solid"/>
                        <a:round/>
                        <a:headEnd type="none" w="med" len="med"/>
                        <a:tailEnd type="none" w="med" len="med"/>
                      </a:lnL>
                      <a:lnR w="57150" cap="flat" cmpd="sng" algn="ctr">
                        <a:solidFill>
                          <a:schemeClr val="bg2">
                            <a:lumMod val="40000"/>
                            <a:lumOff val="60000"/>
                          </a:schemeClr>
                        </a:solidFill>
                        <a:prstDash val="solid"/>
                        <a:round/>
                        <a:headEnd type="none" w="med" len="med"/>
                        <a:tailEnd type="none" w="med" len="med"/>
                      </a:lnR>
                      <a:lnT w="57150" cap="flat" cmpd="sng" algn="ctr">
                        <a:solidFill>
                          <a:schemeClr val="bg2">
                            <a:lumMod val="40000"/>
                            <a:lumOff val="60000"/>
                          </a:schemeClr>
                        </a:solidFill>
                        <a:prstDash val="solid"/>
                        <a:round/>
                        <a:headEnd type="none" w="med" len="med"/>
                        <a:tailEnd type="none" w="med" len="med"/>
                      </a:lnT>
                      <a:lnB w="5715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658754"/>
                    </a:ext>
                  </a:extLst>
                </a:tr>
                <a:tr h="370840">
                  <a:tc>
                    <a:txBody>
                      <a:bodyPr/>
                      <a:lstStyle/>
                      <a:p>
                        <a:pPr algn="ctr"/>
                        <a:r>
                          <a:rPr lang="en-US" dirty="0"/>
                          <a:t>20, </a:t>
                        </a:r>
                        <a:r>
                          <a:rPr lang="en-US"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bg2">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2256089"/>
                    </a:ext>
                  </a:extLst>
                </a:tr>
                <a:tr h="370840">
                  <a:tc>
                    <a:txBody>
                      <a:bodyPr/>
                      <a:lstStyle/>
                      <a:p>
                        <a:pPr algn="ctr"/>
                        <a:r>
                          <a:rPr lang="en-US" dirty="0"/>
                          <a:t>5, </a:t>
                        </a:r>
                        <a:r>
                          <a:rPr lang="en-US" dirty="0">
                            <a:solidFill>
                              <a:srgbClr val="FF000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517812"/>
                    </a:ext>
                  </a:extLst>
                </a:tr>
                <a:tr h="370840">
                  <a:tc>
                    <a:txBody>
                      <a:bodyPr/>
                      <a:lstStyle/>
                      <a:p>
                        <a:pPr algn="ctr"/>
                        <a:r>
                          <a:rPr lang="en-US" dirty="0"/>
                          <a:t>0, </a:t>
                        </a:r>
                        <a:r>
                          <a:rPr lang="en-US" dirty="0">
                            <a:solidFill>
                              <a:srgbClr val="FF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1419932"/>
                    </a:ext>
                  </a:extLst>
                </a:tr>
              </a:tbl>
            </a:graphicData>
          </a:graphic>
        </p:graphicFrame>
        <p:grpSp>
          <p:nvGrpSpPr>
            <p:cNvPr id="149" name="Group 148">
              <a:extLst>
                <a:ext uri="{FF2B5EF4-FFF2-40B4-BE49-F238E27FC236}">
                  <a16:creationId xmlns:a16="http://schemas.microsoft.com/office/drawing/2014/main" id="{28831C35-9FDB-4837-85B1-916A97F1C1E8}"/>
                </a:ext>
              </a:extLst>
            </p:cNvPr>
            <p:cNvGrpSpPr/>
            <p:nvPr/>
          </p:nvGrpSpPr>
          <p:grpSpPr>
            <a:xfrm>
              <a:off x="6106052" y="3189071"/>
              <a:ext cx="662642" cy="253030"/>
              <a:chOff x="1260965" y="3070159"/>
              <a:chExt cx="662642" cy="253030"/>
            </a:xfrm>
          </p:grpSpPr>
          <p:sp>
            <p:nvSpPr>
              <p:cNvPr id="158" name="Hexagon 157">
                <a:extLst>
                  <a:ext uri="{FF2B5EF4-FFF2-40B4-BE49-F238E27FC236}">
                    <a16:creationId xmlns:a16="http://schemas.microsoft.com/office/drawing/2014/main" id="{0C979767-D678-4581-9934-3C84C9B2553B}"/>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59" name="Hexagon 158">
                <a:extLst>
                  <a:ext uri="{FF2B5EF4-FFF2-40B4-BE49-F238E27FC236}">
                    <a16:creationId xmlns:a16="http://schemas.microsoft.com/office/drawing/2014/main" id="{B7DF6EAE-6E42-43F8-9225-BE0CB4A448BD}"/>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sp>
          <p:nvSpPr>
            <p:cNvPr id="152" name="Explosion: 8 Points 151">
              <a:extLst>
                <a:ext uri="{FF2B5EF4-FFF2-40B4-BE49-F238E27FC236}">
                  <a16:creationId xmlns:a16="http://schemas.microsoft.com/office/drawing/2014/main" id="{E739DA23-689E-4598-BAF9-B780D0012659}"/>
                </a:ext>
              </a:extLst>
            </p:cNvPr>
            <p:cNvSpPr/>
            <p:nvPr/>
          </p:nvSpPr>
          <p:spPr>
            <a:xfrm>
              <a:off x="6044694" y="3075899"/>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71" name="Group 170">
              <a:extLst>
                <a:ext uri="{FF2B5EF4-FFF2-40B4-BE49-F238E27FC236}">
                  <a16:creationId xmlns:a16="http://schemas.microsoft.com/office/drawing/2014/main" id="{B77F21D0-4173-447C-8B98-80A4B58C5AA8}"/>
                </a:ext>
              </a:extLst>
            </p:cNvPr>
            <p:cNvGrpSpPr/>
            <p:nvPr/>
          </p:nvGrpSpPr>
          <p:grpSpPr>
            <a:xfrm>
              <a:off x="6959054" y="2815183"/>
              <a:ext cx="662642" cy="253030"/>
              <a:chOff x="1260965" y="3070159"/>
              <a:chExt cx="662642" cy="253030"/>
            </a:xfrm>
          </p:grpSpPr>
          <p:sp>
            <p:nvSpPr>
              <p:cNvPr id="172" name="Hexagon 171">
                <a:extLst>
                  <a:ext uri="{FF2B5EF4-FFF2-40B4-BE49-F238E27FC236}">
                    <a16:creationId xmlns:a16="http://schemas.microsoft.com/office/drawing/2014/main" id="{B2753A62-3C1D-4C1E-9219-7A30DEB40735}"/>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73" name="Hexagon 172">
                <a:extLst>
                  <a:ext uri="{FF2B5EF4-FFF2-40B4-BE49-F238E27FC236}">
                    <a16:creationId xmlns:a16="http://schemas.microsoft.com/office/drawing/2014/main" id="{78F59E0D-4281-4ABB-B52F-7116B19185A7}"/>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grpSp>
          <p:nvGrpSpPr>
            <p:cNvPr id="174" name="Group 173">
              <a:extLst>
                <a:ext uri="{FF2B5EF4-FFF2-40B4-BE49-F238E27FC236}">
                  <a16:creationId xmlns:a16="http://schemas.microsoft.com/office/drawing/2014/main" id="{DAE15B5F-FDB6-4257-B1E7-E92DA82AEF17}"/>
                </a:ext>
              </a:extLst>
            </p:cNvPr>
            <p:cNvGrpSpPr/>
            <p:nvPr/>
          </p:nvGrpSpPr>
          <p:grpSpPr>
            <a:xfrm>
              <a:off x="6093439" y="3565289"/>
              <a:ext cx="662642" cy="253030"/>
              <a:chOff x="1260965" y="3070159"/>
              <a:chExt cx="662642" cy="253030"/>
            </a:xfrm>
          </p:grpSpPr>
          <p:sp>
            <p:nvSpPr>
              <p:cNvPr id="175" name="Hexagon 174">
                <a:extLst>
                  <a:ext uri="{FF2B5EF4-FFF2-40B4-BE49-F238E27FC236}">
                    <a16:creationId xmlns:a16="http://schemas.microsoft.com/office/drawing/2014/main" id="{F3EC1222-3385-4ADB-8680-E27886651FB0}"/>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76" name="Hexagon 175">
                <a:extLst>
                  <a:ext uri="{FF2B5EF4-FFF2-40B4-BE49-F238E27FC236}">
                    <a16:creationId xmlns:a16="http://schemas.microsoft.com/office/drawing/2014/main" id="{9325A8B8-3C8E-4A34-B9A2-9E5F3F5F5382}"/>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grpSp>
          <p:nvGrpSpPr>
            <p:cNvPr id="177" name="Group 176">
              <a:extLst>
                <a:ext uri="{FF2B5EF4-FFF2-40B4-BE49-F238E27FC236}">
                  <a16:creationId xmlns:a16="http://schemas.microsoft.com/office/drawing/2014/main" id="{B74AA18C-E607-4F45-B4FF-F9A5555ECAE7}"/>
                </a:ext>
              </a:extLst>
            </p:cNvPr>
            <p:cNvGrpSpPr/>
            <p:nvPr/>
          </p:nvGrpSpPr>
          <p:grpSpPr>
            <a:xfrm>
              <a:off x="6093439" y="3970719"/>
              <a:ext cx="662642" cy="253030"/>
              <a:chOff x="1260965" y="3070159"/>
              <a:chExt cx="662642" cy="253030"/>
            </a:xfrm>
          </p:grpSpPr>
          <p:sp>
            <p:nvSpPr>
              <p:cNvPr id="178" name="Hexagon 177">
                <a:extLst>
                  <a:ext uri="{FF2B5EF4-FFF2-40B4-BE49-F238E27FC236}">
                    <a16:creationId xmlns:a16="http://schemas.microsoft.com/office/drawing/2014/main" id="{4D53B755-FA12-4367-9B01-E31DE46553AF}"/>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79" name="Hexagon 178">
                <a:extLst>
                  <a:ext uri="{FF2B5EF4-FFF2-40B4-BE49-F238E27FC236}">
                    <a16:creationId xmlns:a16="http://schemas.microsoft.com/office/drawing/2014/main" id="{1552770D-833E-4270-A0B0-E03FE952DA0B}"/>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grpSp>
          <p:nvGrpSpPr>
            <p:cNvPr id="180" name="Group 179">
              <a:extLst>
                <a:ext uri="{FF2B5EF4-FFF2-40B4-BE49-F238E27FC236}">
                  <a16:creationId xmlns:a16="http://schemas.microsoft.com/office/drawing/2014/main" id="{7576364B-658D-4524-8741-4BC4B4D248FF}"/>
                </a:ext>
              </a:extLst>
            </p:cNvPr>
            <p:cNvGrpSpPr/>
            <p:nvPr/>
          </p:nvGrpSpPr>
          <p:grpSpPr>
            <a:xfrm>
              <a:off x="6106052" y="4359821"/>
              <a:ext cx="662642" cy="253030"/>
              <a:chOff x="1260965" y="3070159"/>
              <a:chExt cx="662642" cy="253030"/>
            </a:xfrm>
          </p:grpSpPr>
          <p:sp>
            <p:nvSpPr>
              <p:cNvPr id="181" name="Hexagon 180">
                <a:extLst>
                  <a:ext uri="{FF2B5EF4-FFF2-40B4-BE49-F238E27FC236}">
                    <a16:creationId xmlns:a16="http://schemas.microsoft.com/office/drawing/2014/main" id="{F798AC3B-0601-4136-BE03-FBE9E174586D}"/>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82" name="Hexagon 181">
                <a:extLst>
                  <a:ext uri="{FF2B5EF4-FFF2-40B4-BE49-F238E27FC236}">
                    <a16:creationId xmlns:a16="http://schemas.microsoft.com/office/drawing/2014/main" id="{B453DB41-1A5D-4E03-8F84-18DC45A36FD9}"/>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sp>
          <p:nvSpPr>
            <p:cNvPr id="183" name="Explosion: 8 Points 182">
              <a:extLst>
                <a:ext uri="{FF2B5EF4-FFF2-40B4-BE49-F238E27FC236}">
                  <a16:creationId xmlns:a16="http://schemas.microsoft.com/office/drawing/2014/main" id="{52374802-674E-4D36-95F8-7ADFFFD14382}"/>
                </a:ext>
              </a:extLst>
            </p:cNvPr>
            <p:cNvSpPr/>
            <p:nvPr/>
          </p:nvSpPr>
          <p:spPr>
            <a:xfrm>
              <a:off x="6412086" y="3059571"/>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4" name="Explosion: 8 Points 183">
              <a:extLst>
                <a:ext uri="{FF2B5EF4-FFF2-40B4-BE49-F238E27FC236}">
                  <a16:creationId xmlns:a16="http://schemas.microsoft.com/office/drawing/2014/main" id="{112D2272-3339-49E5-AB7F-413F0B7C6270}"/>
                </a:ext>
              </a:extLst>
            </p:cNvPr>
            <p:cNvSpPr/>
            <p:nvPr/>
          </p:nvSpPr>
          <p:spPr>
            <a:xfrm>
              <a:off x="6036529" y="3459621"/>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5" name="Explosion: 8 Points 184">
              <a:extLst>
                <a:ext uri="{FF2B5EF4-FFF2-40B4-BE49-F238E27FC236}">
                  <a16:creationId xmlns:a16="http://schemas.microsoft.com/office/drawing/2014/main" id="{0FE5658C-CF92-45B0-BA31-22CB2C373CBF}"/>
                </a:ext>
              </a:extLst>
            </p:cNvPr>
            <p:cNvSpPr/>
            <p:nvPr/>
          </p:nvSpPr>
          <p:spPr>
            <a:xfrm>
              <a:off x="6387593" y="3835178"/>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 name="Group 5">
            <a:extLst>
              <a:ext uri="{FF2B5EF4-FFF2-40B4-BE49-F238E27FC236}">
                <a16:creationId xmlns:a16="http://schemas.microsoft.com/office/drawing/2014/main" id="{B14EE213-9400-40A3-827E-119989C9B26B}"/>
              </a:ext>
            </a:extLst>
          </p:cNvPr>
          <p:cNvGrpSpPr/>
          <p:nvPr/>
        </p:nvGrpSpPr>
        <p:grpSpPr>
          <a:xfrm>
            <a:off x="4555665" y="1022084"/>
            <a:ext cx="4700588" cy="503620"/>
            <a:chOff x="1242871" y="3967814"/>
            <a:chExt cx="4700588" cy="503620"/>
          </a:xfrm>
        </p:grpSpPr>
        <p:grpSp>
          <p:nvGrpSpPr>
            <p:cNvPr id="186" name="Group 185">
              <a:extLst>
                <a:ext uri="{FF2B5EF4-FFF2-40B4-BE49-F238E27FC236}">
                  <a16:creationId xmlns:a16="http://schemas.microsoft.com/office/drawing/2014/main" id="{EA8EA03F-8F9C-4449-9413-C309A954A35D}"/>
                </a:ext>
              </a:extLst>
            </p:cNvPr>
            <p:cNvGrpSpPr/>
            <p:nvPr/>
          </p:nvGrpSpPr>
          <p:grpSpPr>
            <a:xfrm>
              <a:off x="1242871" y="3967814"/>
              <a:ext cx="4700588" cy="503620"/>
              <a:chOff x="112002" y="2102220"/>
              <a:chExt cx="4700588" cy="503620"/>
            </a:xfrm>
          </p:grpSpPr>
          <p:sp>
            <p:nvSpPr>
              <p:cNvPr id="187" name="TextBox 186">
                <a:extLst>
                  <a:ext uri="{FF2B5EF4-FFF2-40B4-BE49-F238E27FC236}">
                    <a16:creationId xmlns:a16="http://schemas.microsoft.com/office/drawing/2014/main" id="{48316DF5-400B-450E-A8E1-A5E099105FFB}"/>
                  </a:ext>
                </a:extLst>
              </p:cNvPr>
              <p:cNvSpPr txBox="1"/>
              <p:nvPr/>
            </p:nvSpPr>
            <p:spPr>
              <a:xfrm>
                <a:off x="112002" y="2144175"/>
                <a:ext cx="1168275" cy="461665"/>
              </a:xfrm>
              <a:prstGeom prst="rect">
                <a:avLst/>
              </a:prstGeom>
              <a:noFill/>
            </p:spPr>
            <p:txBody>
              <a:bodyPr wrap="square" rtlCol="0">
                <a:spAutoFit/>
              </a:bodyPr>
              <a:lstStyle/>
              <a:p>
                <a:pPr algn="ctr"/>
                <a:r>
                  <a:rPr lang="en-US" sz="2400" dirty="0">
                    <a:latin typeface="+mj-lt"/>
                    <a:cs typeface="Times New Roman" panose="02020603050405020304" pitchFamily="18" charset="0"/>
                  </a:rPr>
                  <a:t>s’</a:t>
                </a:r>
                <a:r>
                  <a:rPr lang="en-US" sz="2400" b="1" dirty="0">
                    <a:latin typeface="+mj-lt"/>
                    <a:cs typeface="Times New Roman" panose="02020603050405020304" pitchFamily="18" charset="0"/>
                  </a:rPr>
                  <a:t> </a:t>
                </a:r>
                <a:r>
                  <a:rPr lang="en-US" sz="2400" dirty="0">
                    <a:latin typeface="+mj-lt"/>
                    <a:cs typeface="Times New Roman" panose="02020603050405020304" pitchFamily="18" charset="0"/>
                  </a:rPr>
                  <a:t>= &lt;</a:t>
                </a:r>
              </a:p>
            </p:txBody>
          </p:sp>
          <p:grpSp>
            <p:nvGrpSpPr>
              <p:cNvPr id="188" name="Group 187">
                <a:extLst>
                  <a:ext uri="{FF2B5EF4-FFF2-40B4-BE49-F238E27FC236}">
                    <a16:creationId xmlns:a16="http://schemas.microsoft.com/office/drawing/2014/main" id="{AEF90858-7499-42F3-8BD6-251A71EA2F26}"/>
                  </a:ext>
                </a:extLst>
              </p:cNvPr>
              <p:cNvGrpSpPr/>
              <p:nvPr/>
            </p:nvGrpSpPr>
            <p:grpSpPr>
              <a:xfrm>
                <a:off x="1001326" y="2149258"/>
                <a:ext cx="1283137" cy="414107"/>
                <a:chOff x="1068325" y="1847212"/>
                <a:chExt cx="2123747" cy="685397"/>
              </a:xfrm>
            </p:grpSpPr>
            <p:pic>
              <p:nvPicPr>
                <p:cNvPr id="197" name="Graphic 196" descr="User">
                  <a:extLst>
                    <a:ext uri="{FF2B5EF4-FFF2-40B4-BE49-F238E27FC236}">
                      <a16:creationId xmlns:a16="http://schemas.microsoft.com/office/drawing/2014/main" id="{B70B7FA7-ABD1-4A66-A201-6A656F7A4B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8758" y="1847212"/>
                  <a:ext cx="586530" cy="579761"/>
                </a:xfrm>
                <a:prstGeom prst="rect">
                  <a:avLst/>
                </a:prstGeom>
              </p:spPr>
            </p:pic>
            <p:sp>
              <p:nvSpPr>
                <p:cNvPr id="198" name="TextBox 197">
                  <a:extLst>
                    <a:ext uri="{FF2B5EF4-FFF2-40B4-BE49-F238E27FC236}">
                      <a16:creationId xmlns:a16="http://schemas.microsoft.com/office/drawing/2014/main" id="{B435E110-D4EF-474B-B00F-A744CEEFCAA9}"/>
                    </a:ext>
                  </a:extLst>
                </p:cNvPr>
                <p:cNvSpPr txBox="1"/>
                <p:nvPr/>
              </p:nvSpPr>
              <p:spPr>
                <a:xfrm>
                  <a:off x="2652969" y="2070243"/>
                  <a:ext cx="394612" cy="382055"/>
                </a:xfrm>
                <a:prstGeom prst="rect">
                  <a:avLst/>
                </a:prstGeom>
                <a:noFill/>
              </p:spPr>
              <p:txBody>
                <a:bodyPr wrap="square" rtlCol="0">
                  <a:spAutoFit/>
                </a:bodyPr>
                <a:lstStyle/>
                <a:p>
                  <a:r>
                    <a:rPr lang="en-US" sz="900" b="1" dirty="0"/>
                    <a:t>3</a:t>
                  </a:r>
                </a:p>
              </p:txBody>
            </p:sp>
            <p:sp>
              <p:nvSpPr>
                <p:cNvPr id="199" name="Double Bracket 198">
                  <a:extLst>
                    <a:ext uri="{FF2B5EF4-FFF2-40B4-BE49-F238E27FC236}">
                      <a16:creationId xmlns:a16="http://schemas.microsoft.com/office/drawing/2014/main" id="{D3D90B68-7E7B-405B-86E0-389F8549D9CD}"/>
                    </a:ext>
                  </a:extLst>
                </p:cNvPr>
                <p:cNvSpPr/>
                <p:nvPr/>
              </p:nvSpPr>
              <p:spPr>
                <a:xfrm>
                  <a:off x="2004970" y="1959954"/>
                  <a:ext cx="1187102" cy="478068"/>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0" name="Graphic 199" descr="User">
                  <a:extLst>
                    <a:ext uri="{FF2B5EF4-FFF2-40B4-BE49-F238E27FC236}">
                      <a16:creationId xmlns:a16="http://schemas.microsoft.com/office/drawing/2014/main" id="{F0763197-16E8-4C01-967C-DA1910EF06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9401" y="1853568"/>
                  <a:ext cx="586530" cy="579761"/>
                </a:xfrm>
                <a:prstGeom prst="rect">
                  <a:avLst/>
                </a:prstGeom>
              </p:spPr>
            </p:pic>
            <p:sp>
              <p:nvSpPr>
                <p:cNvPr id="201" name="TextBox 200">
                  <a:extLst>
                    <a:ext uri="{FF2B5EF4-FFF2-40B4-BE49-F238E27FC236}">
                      <a16:creationId xmlns:a16="http://schemas.microsoft.com/office/drawing/2014/main" id="{5E0E3757-8849-42D2-8716-177CACA11AEE}"/>
                    </a:ext>
                  </a:extLst>
                </p:cNvPr>
                <p:cNvSpPr txBox="1"/>
                <p:nvPr/>
              </p:nvSpPr>
              <p:spPr>
                <a:xfrm>
                  <a:off x="2136969" y="2070339"/>
                  <a:ext cx="394611" cy="382055"/>
                </a:xfrm>
                <a:prstGeom prst="rect">
                  <a:avLst/>
                </a:prstGeom>
                <a:noFill/>
              </p:spPr>
              <p:txBody>
                <a:bodyPr wrap="square" rtlCol="0">
                  <a:spAutoFit/>
                </a:bodyPr>
                <a:lstStyle/>
                <a:p>
                  <a:r>
                    <a:rPr lang="en-US" sz="900" b="1" dirty="0"/>
                    <a:t>5</a:t>
                  </a:r>
                </a:p>
              </p:txBody>
            </p:sp>
            <p:sp>
              <p:nvSpPr>
                <p:cNvPr id="202" name="TextBox 201">
                  <a:extLst>
                    <a:ext uri="{FF2B5EF4-FFF2-40B4-BE49-F238E27FC236}">
                      <a16:creationId xmlns:a16="http://schemas.microsoft.com/office/drawing/2014/main" id="{121E78F3-BCDB-4340-9F51-933172F69B60}"/>
                    </a:ext>
                  </a:extLst>
                </p:cNvPr>
                <p:cNvSpPr txBox="1"/>
                <p:nvPr/>
              </p:nvSpPr>
              <p:spPr>
                <a:xfrm>
                  <a:off x="1068325" y="1921320"/>
                  <a:ext cx="920542" cy="611289"/>
                </a:xfrm>
                <a:prstGeom prst="rect">
                  <a:avLst/>
                </a:prstGeom>
                <a:noFill/>
              </p:spPr>
              <p:txBody>
                <a:bodyPr wrap="square" rtlCol="0">
                  <a:spAutoFit/>
                </a:bodyPr>
                <a:lstStyle/>
                <a:p>
                  <a:r>
                    <a:rPr lang="en-US" sz="1800" i="1" dirty="0"/>
                    <a:t>E</a:t>
                  </a:r>
                  <a:r>
                    <a:rPr lang="en-US" sz="1800" dirty="0"/>
                    <a:t> =</a:t>
                  </a:r>
                </a:p>
              </p:txBody>
            </p:sp>
          </p:grpSp>
          <p:grpSp>
            <p:nvGrpSpPr>
              <p:cNvPr id="189" name="Group 188">
                <a:extLst>
                  <a:ext uri="{FF2B5EF4-FFF2-40B4-BE49-F238E27FC236}">
                    <a16:creationId xmlns:a16="http://schemas.microsoft.com/office/drawing/2014/main" id="{B26233D8-8C6A-4C15-8999-01748C117A91}"/>
                  </a:ext>
                </a:extLst>
              </p:cNvPr>
              <p:cNvGrpSpPr/>
              <p:nvPr/>
            </p:nvGrpSpPr>
            <p:grpSpPr>
              <a:xfrm>
                <a:off x="3005283" y="2158917"/>
                <a:ext cx="1283869" cy="392993"/>
                <a:chOff x="4231823" y="1444542"/>
                <a:chExt cx="2124960" cy="740430"/>
              </a:xfrm>
            </p:grpSpPr>
            <p:sp>
              <p:nvSpPr>
                <p:cNvPr id="193" name="Double Bracket 192">
                  <a:extLst>
                    <a:ext uri="{FF2B5EF4-FFF2-40B4-BE49-F238E27FC236}">
                      <a16:creationId xmlns:a16="http://schemas.microsoft.com/office/drawing/2014/main" id="{2F406A4E-7917-4498-BC95-0F6139AF5444}"/>
                    </a:ext>
                  </a:extLst>
                </p:cNvPr>
                <p:cNvSpPr/>
                <p:nvPr/>
              </p:nvSpPr>
              <p:spPr>
                <a:xfrm>
                  <a:off x="5069197" y="1508248"/>
                  <a:ext cx="1287586" cy="547471"/>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4" name="TextBox 193">
                      <a:extLst>
                        <a:ext uri="{FF2B5EF4-FFF2-40B4-BE49-F238E27FC236}">
                          <a16:creationId xmlns:a16="http://schemas.microsoft.com/office/drawing/2014/main" id="{43DA66E6-5BA9-4FD5-9FB1-A71F63BF434D}"/>
                        </a:ext>
                      </a:extLst>
                    </p:cNvPr>
                    <p:cNvSpPr txBox="1"/>
                    <p:nvPr/>
                  </p:nvSpPr>
                  <p:spPr>
                    <a:xfrm>
                      <a:off x="4231823" y="1444542"/>
                      <a:ext cx="848776" cy="740430"/>
                    </a:xfrm>
                    <a:prstGeom prst="rect">
                      <a:avLst/>
                    </a:prstGeom>
                    <a:noFill/>
                  </p:spPr>
                  <p:txBody>
                    <a:bodyPr wrap="square" rtlCol="0">
                      <a:spAutoFit/>
                    </a:bodyPr>
                    <a:lstStyle/>
                    <a:p>
                      <a14:m>
                        <m:oMath xmlns:m="http://schemas.openxmlformats.org/officeDocument/2006/math">
                          <m:r>
                            <a:rPr lang="en-US" sz="2000" i="1" smtClean="0">
                              <a:latin typeface="Cambria Math" panose="02040503050406030204" pitchFamily="18" charset="0"/>
                              <a:ea typeface="Cambria Math" panose="02040503050406030204" pitchFamily="18" charset="0"/>
                            </a:rPr>
                            <m:t>𝜃</m:t>
                          </m:r>
                          <m:r>
                            <a:rPr lang="en-US" sz="2000" b="0" i="0" smtClean="0">
                              <a:latin typeface="Cambria Math" panose="02040503050406030204" pitchFamily="18" charset="0"/>
                              <a:ea typeface="Cambria Math" panose="02040503050406030204" pitchFamily="18" charset="0"/>
                            </a:rPr>
                            <m:t> </m:t>
                          </m:r>
                        </m:oMath>
                      </a14:m>
                      <a:r>
                        <a:rPr lang="en-US" sz="1600" dirty="0"/>
                        <a:t>= </a:t>
                      </a:r>
                    </a:p>
                  </p:txBody>
                </p:sp>
              </mc:Choice>
              <mc:Fallback xmlns="">
                <p:sp>
                  <p:nvSpPr>
                    <p:cNvPr id="194" name="TextBox 193">
                      <a:extLst>
                        <a:ext uri="{FF2B5EF4-FFF2-40B4-BE49-F238E27FC236}">
                          <a16:creationId xmlns:a16="http://schemas.microsoft.com/office/drawing/2014/main" id="{43DA66E6-5BA9-4FD5-9FB1-A71F63BF434D}"/>
                        </a:ext>
                      </a:extLst>
                    </p:cNvPr>
                    <p:cNvSpPr txBox="1">
                      <a:spLocks noRot="1" noChangeAspect="1" noMove="1" noResize="1" noEditPoints="1" noAdjustHandles="1" noChangeArrowheads="1" noChangeShapeType="1" noTextEdit="1"/>
                    </p:cNvSpPr>
                    <p:nvPr/>
                  </p:nvSpPr>
                  <p:spPr>
                    <a:xfrm>
                      <a:off x="4231823" y="1444542"/>
                      <a:ext cx="848776" cy="740430"/>
                    </a:xfrm>
                    <a:prstGeom prst="rect">
                      <a:avLst/>
                    </a:prstGeom>
                    <a:blipFill>
                      <a:blip r:embed="rId5"/>
                      <a:stretch>
                        <a:fillRect r="-16667" b="-18750"/>
                      </a:stretch>
                    </a:blipFill>
                  </p:spPr>
                  <p:txBody>
                    <a:bodyPr/>
                    <a:lstStyle/>
                    <a:p>
                      <a:r>
                        <a:rPr lang="en-US">
                          <a:noFill/>
                        </a:rPr>
                        <a:t> </a:t>
                      </a:r>
                    </a:p>
                  </p:txBody>
                </p:sp>
              </mc:Fallback>
            </mc:AlternateContent>
          </p:grpSp>
          <p:sp>
            <p:nvSpPr>
              <p:cNvPr id="190" name="TextBox 189">
                <a:extLst>
                  <a:ext uri="{FF2B5EF4-FFF2-40B4-BE49-F238E27FC236}">
                    <a16:creationId xmlns:a16="http://schemas.microsoft.com/office/drawing/2014/main" id="{A3ED73B1-50FA-412F-9860-F2D55E9C3D4F}"/>
                  </a:ext>
                </a:extLst>
              </p:cNvPr>
              <p:cNvSpPr txBox="1"/>
              <p:nvPr/>
            </p:nvSpPr>
            <p:spPr>
              <a:xfrm>
                <a:off x="2221651" y="2171098"/>
                <a:ext cx="924603" cy="369332"/>
              </a:xfrm>
              <a:prstGeom prst="rect">
                <a:avLst/>
              </a:prstGeom>
              <a:noFill/>
            </p:spPr>
            <p:txBody>
              <a:bodyPr wrap="square" rtlCol="0">
                <a:spAutoFit/>
              </a:bodyPr>
              <a:lstStyle/>
              <a:p>
                <a:pPr algn="ctr"/>
                <a:r>
                  <a:rPr lang="en-US" sz="1800" dirty="0">
                    <a:latin typeface="+mj-lt"/>
                    <a:cs typeface="Times New Roman" panose="02020603050405020304" pitchFamily="18" charset="0"/>
                  </a:rPr>
                  <a:t>, B = 4,</a:t>
                </a:r>
              </a:p>
            </p:txBody>
          </p:sp>
          <p:sp>
            <p:nvSpPr>
              <p:cNvPr id="191" name="TextBox 190">
                <a:extLst>
                  <a:ext uri="{FF2B5EF4-FFF2-40B4-BE49-F238E27FC236}">
                    <a16:creationId xmlns:a16="http://schemas.microsoft.com/office/drawing/2014/main" id="{675C4933-0B00-4406-951F-D1B12F0EF43A}"/>
                  </a:ext>
                </a:extLst>
              </p:cNvPr>
              <p:cNvSpPr txBox="1"/>
              <p:nvPr/>
            </p:nvSpPr>
            <p:spPr>
              <a:xfrm>
                <a:off x="4150669" y="2102220"/>
                <a:ext cx="661921" cy="461665"/>
              </a:xfrm>
              <a:prstGeom prst="rect">
                <a:avLst/>
              </a:prstGeom>
              <a:noFill/>
            </p:spPr>
            <p:txBody>
              <a:bodyPr wrap="square" rtlCol="0">
                <a:spAutoFit/>
              </a:bodyPr>
              <a:lstStyle/>
              <a:p>
                <a:pPr algn="ctr"/>
                <a:r>
                  <a:rPr lang="en-US" sz="2400" dirty="0">
                    <a:latin typeface="+mj-lt"/>
                    <a:cs typeface="Times New Roman" panose="02020603050405020304" pitchFamily="18" charset="0"/>
                  </a:rPr>
                  <a:t>&gt;</a:t>
                </a:r>
              </a:p>
            </p:txBody>
          </p:sp>
        </p:grpSp>
        <p:grpSp>
          <p:nvGrpSpPr>
            <p:cNvPr id="203" name="Group 202">
              <a:extLst>
                <a:ext uri="{FF2B5EF4-FFF2-40B4-BE49-F238E27FC236}">
                  <a16:creationId xmlns:a16="http://schemas.microsoft.com/office/drawing/2014/main" id="{9E5D3901-3C51-4408-ACDF-36A8B4B961D2}"/>
                </a:ext>
              </a:extLst>
            </p:cNvPr>
            <p:cNvGrpSpPr/>
            <p:nvPr/>
          </p:nvGrpSpPr>
          <p:grpSpPr>
            <a:xfrm>
              <a:off x="4697547" y="4072483"/>
              <a:ext cx="662642" cy="253030"/>
              <a:chOff x="1260965" y="3070159"/>
              <a:chExt cx="662642" cy="253030"/>
            </a:xfrm>
          </p:grpSpPr>
          <p:sp>
            <p:nvSpPr>
              <p:cNvPr id="204" name="Hexagon 203">
                <a:extLst>
                  <a:ext uri="{FF2B5EF4-FFF2-40B4-BE49-F238E27FC236}">
                    <a16:creationId xmlns:a16="http://schemas.microsoft.com/office/drawing/2014/main" id="{8ABA677A-0575-4636-BD5A-498323B3139D}"/>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205" name="Hexagon 204">
                <a:extLst>
                  <a:ext uri="{FF2B5EF4-FFF2-40B4-BE49-F238E27FC236}">
                    <a16:creationId xmlns:a16="http://schemas.microsoft.com/office/drawing/2014/main" id="{DFBD6715-A56E-4583-B420-794F302A17C7}"/>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grpSp>
      <p:grpSp>
        <p:nvGrpSpPr>
          <p:cNvPr id="139" name="Group 138">
            <a:extLst>
              <a:ext uri="{FF2B5EF4-FFF2-40B4-BE49-F238E27FC236}">
                <a16:creationId xmlns:a16="http://schemas.microsoft.com/office/drawing/2014/main" id="{F6E5BF09-9851-4507-BBF1-F12CA9A65A8A}"/>
              </a:ext>
            </a:extLst>
          </p:cNvPr>
          <p:cNvGrpSpPr/>
          <p:nvPr/>
        </p:nvGrpSpPr>
        <p:grpSpPr>
          <a:xfrm>
            <a:off x="516072" y="2642797"/>
            <a:ext cx="4651604" cy="503620"/>
            <a:chOff x="160986" y="2102220"/>
            <a:chExt cx="4651604" cy="503620"/>
          </a:xfrm>
        </p:grpSpPr>
        <p:sp>
          <p:nvSpPr>
            <p:cNvPr id="141" name="TextBox 140">
              <a:extLst>
                <a:ext uri="{FF2B5EF4-FFF2-40B4-BE49-F238E27FC236}">
                  <a16:creationId xmlns:a16="http://schemas.microsoft.com/office/drawing/2014/main" id="{66C544E9-B330-4751-8586-3378408495AD}"/>
                </a:ext>
              </a:extLst>
            </p:cNvPr>
            <p:cNvSpPr txBox="1"/>
            <p:nvPr/>
          </p:nvSpPr>
          <p:spPr>
            <a:xfrm>
              <a:off x="160986" y="2144175"/>
              <a:ext cx="1168275" cy="461665"/>
            </a:xfrm>
            <a:prstGeom prst="rect">
              <a:avLst/>
            </a:prstGeom>
            <a:noFill/>
          </p:spPr>
          <p:txBody>
            <a:bodyPr wrap="square" rtlCol="0">
              <a:spAutoFit/>
            </a:bodyPr>
            <a:lstStyle/>
            <a:p>
              <a:pPr algn="ctr"/>
              <a:r>
                <a:rPr lang="en-US" sz="2400" dirty="0">
                  <a:latin typeface="+mj-lt"/>
                  <a:cs typeface="Times New Roman" panose="02020603050405020304" pitchFamily="18" charset="0"/>
                </a:rPr>
                <a:t>s</a:t>
              </a:r>
              <a:r>
                <a:rPr lang="en-US" sz="2400" b="1" dirty="0">
                  <a:latin typeface="+mj-lt"/>
                  <a:cs typeface="Times New Roman" panose="02020603050405020304" pitchFamily="18" charset="0"/>
                </a:rPr>
                <a:t> </a:t>
              </a:r>
              <a:r>
                <a:rPr lang="en-US" sz="2400" dirty="0">
                  <a:latin typeface="+mj-lt"/>
                  <a:cs typeface="Times New Roman" panose="02020603050405020304" pitchFamily="18" charset="0"/>
                </a:rPr>
                <a:t>= &lt;</a:t>
              </a:r>
            </a:p>
          </p:txBody>
        </p:sp>
        <p:grpSp>
          <p:nvGrpSpPr>
            <p:cNvPr id="142" name="Group 141">
              <a:extLst>
                <a:ext uri="{FF2B5EF4-FFF2-40B4-BE49-F238E27FC236}">
                  <a16:creationId xmlns:a16="http://schemas.microsoft.com/office/drawing/2014/main" id="{3A59B155-47DB-4C38-B3BD-980FBC1BD75D}"/>
                </a:ext>
              </a:extLst>
            </p:cNvPr>
            <p:cNvGrpSpPr/>
            <p:nvPr/>
          </p:nvGrpSpPr>
          <p:grpSpPr>
            <a:xfrm>
              <a:off x="1001326" y="2149258"/>
              <a:ext cx="1283137" cy="414107"/>
              <a:chOff x="1068325" y="1847212"/>
              <a:chExt cx="2123747" cy="685397"/>
            </a:xfrm>
          </p:grpSpPr>
          <p:pic>
            <p:nvPicPr>
              <p:cNvPr id="153" name="Graphic 152" descr="User">
                <a:extLst>
                  <a:ext uri="{FF2B5EF4-FFF2-40B4-BE49-F238E27FC236}">
                    <a16:creationId xmlns:a16="http://schemas.microsoft.com/office/drawing/2014/main" id="{19022BED-F02B-40A8-ADAE-C5C9D0A79B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58758" y="1847212"/>
                <a:ext cx="586530" cy="579761"/>
              </a:xfrm>
              <a:prstGeom prst="rect">
                <a:avLst/>
              </a:prstGeom>
            </p:spPr>
          </p:pic>
          <p:sp>
            <p:nvSpPr>
              <p:cNvPr id="154" name="TextBox 153">
                <a:extLst>
                  <a:ext uri="{FF2B5EF4-FFF2-40B4-BE49-F238E27FC236}">
                    <a16:creationId xmlns:a16="http://schemas.microsoft.com/office/drawing/2014/main" id="{81166266-7106-4C25-BEED-9A84D7A5E35D}"/>
                  </a:ext>
                </a:extLst>
              </p:cNvPr>
              <p:cNvSpPr txBox="1"/>
              <p:nvPr/>
            </p:nvSpPr>
            <p:spPr>
              <a:xfrm>
                <a:off x="2652969" y="2070243"/>
                <a:ext cx="394612" cy="382055"/>
              </a:xfrm>
              <a:prstGeom prst="rect">
                <a:avLst/>
              </a:prstGeom>
              <a:noFill/>
            </p:spPr>
            <p:txBody>
              <a:bodyPr wrap="square" rtlCol="0">
                <a:spAutoFit/>
              </a:bodyPr>
              <a:lstStyle/>
              <a:p>
                <a:r>
                  <a:rPr lang="en-US" sz="900" b="1" dirty="0"/>
                  <a:t>0</a:t>
                </a:r>
              </a:p>
            </p:txBody>
          </p:sp>
          <p:sp>
            <p:nvSpPr>
              <p:cNvPr id="155" name="Double Bracket 154">
                <a:extLst>
                  <a:ext uri="{FF2B5EF4-FFF2-40B4-BE49-F238E27FC236}">
                    <a16:creationId xmlns:a16="http://schemas.microsoft.com/office/drawing/2014/main" id="{9D09DB76-820F-4A67-9E5B-B9DE3E19727F}"/>
                  </a:ext>
                </a:extLst>
              </p:cNvPr>
              <p:cNvSpPr/>
              <p:nvPr/>
            </p:nvSpPr>
            <p:spPr>
              <a:xfrm>
                <a:off x="2004970" y="1959954"/>
                <a:ext cx="1187102" cy="478068"/>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56" name="Graphic 155" descr="User">
                <a:extLst>
                  <a:ext uri="{FF2B5EF4-FFF2-40B4-BE49-F238E27FC236}">
                    <a16:creationId xmlns:a16="http://schemas.microsoft.com/office/drawing/2014/main" id="{B7CA5F54-3D8C-43C3-8883-A680F1F879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39401" y="1853568"/>
                <a:ext cx="586530" cy="579761"/>
              </a:xfrm>
              <a:prstGeom prst="rect">
                <a:avLst/>
              </a:prstGeom>
            </p:spPr>
          </p:pic>
          <p:sp>
            <p:nvSpPr>
              <p:cNvPr id="157" name="TextBox 156">
                <a:extLst>
                  <a:ext uri="{FF2B5EF4-FFF2-40B4-BE49-F238E27FC236}">
                    <a16:creationId xmlns:a16="http://schemas.microsoft.com/office/drawing/2014/main" id="{16CC3971-54A2-4BA4-B4E3-70EC41288DE2}"/>
                  </a:ext>
                </a:extLst>
              </p:cNvPr>
              <p:cNvSpPr txBox="1"/>
              <p:nvPr/>
            </p:nvSpPr>
            <p:spPr>
              <a:xfrm>
                <a:off x="2136969" y="2070339"/>
                <a:ext cx="394611" cy="382055"/>
              </a:xfrm>
              <a:prstGeom prst="rect">
                <a:avLst/>
              </a:prstGeom>
              <a:noFill/>
            </p:spPr>
            <p:txBody>
              <a:bodyPr wrap="square" rtlCol="0">
                <a:spAutoFit/>
              </a:bodyPr>
              <a:lstStyle/>
              <a:p>
                <a:r>
                  <a:rPr lang="en-US" sz="900" b="1" dirty="0"/>
                  <a:t>0</a:t>
                </a:r>
              </a:p>
            </p:txBody>
          </p:sp>
          <p:sp>
            <p:nvSpPr>
              <p:cNvPr id="160" name="TextBox 159">
                <a:extLst>
                  <a:ext uri="{FF2B5EF4-FFF2-40B4-BE49-F238E27FC236}">
                    <a16:creationId xmlns:a16="http://schemas.microsoft.com/office/drawing/2014/main" id="{8010E2E2-3FBA-4969-9DA1-C3C4C6FD247F}"/>
                  </a:ext>
                </a:extLst>
              </p:cNvPr>
              <p:cNvSpPr txBox="1"/>
              <p:nvPr/>
            </p:nvSpPr>
            <p:spPr>
              <a:xfrm>
                <a:off x="1068325" y="1921320"/>
                <a:ext cx="920542" cy="611289"/>
              </a:xfrm>
              <a:prstGeom prst="rect">
                <a:avLst/>
              </a:prstGeom>
              <a:noFill/>
            </p:spPr>
            <p:txBody>
              <a:bodyPr wrap="square" rtlCol="0">
                <a:spAutoFit/>
              </a:bodyPr>
              <a:lstStyle/>
              <a:p>
                <a:r>
                  <a:rPr lang="en-US" sz="1800" i="1" dirty="0"/>
                  <a:t>E</a:t>
                </a:r>
                <a:r>
                  <a:rPr lang="en-US" sz="1800" dirty="0"/>
                  <a:t> =</a:t>
                </a:r>
              </a:p>
            </p:txBody>
          </p:sp>
        </p:grpSp>
        <p:grpSp>
          <p:nvGrpSpPr>
            <p:cNvPr id="143" name="Group 142">
              <a:extLst>
                <a:ext uri="{FF2B5EF4-FFF2-40B4-BE49-F238E27FC236}">
                  <a16:creationId xmlns:a16="http://schemas.microsoft.com/office/drawing/2014/main" id="{BDA23C2E-E31D-45A0-90BB-BD4FF570C912}"/>
                </a:ext>
              </a:extLst>
            </p:cNvPr>
            <p:cNvGrpSpPr/>
            <p:nvPr/>
          </p:nvGrpSpPr>
          <p:grpSpPr>
            <a:xfrm>
              <a:off x="3005283" y="2158917"/>
              <a:ext cx="1283869" cy="392993"/>
              <a:chOff x="4231823" y="1444542"/>
              <a:chExt cx="2124960" cy="740430"/>
            </a:xfrm>
          </p:grpSpPr>
          <p:grpSp>
            <p:nvGrpSpPr>
              <p:cNvPr id="146" name="Group 145">
                <a:extLst>
                  <a:ext uri="{FF2B5EF4-FFF2-40B4-BE49-F238E27FC236}">
                    <a16:creationId xmlns:a16="http://schemas.microsoft.com/office/drawing/2014/main" id="{71DB5211-60E0-4E35-B90D-99B8B9883C05}"/>
                  </a:ext>
                </a:extLst>
              </p:cNvPr>
              <p:cNvGrpSpPr/>
              <p:nvPr/>
            </p:nvGrpSpPr>
            <p:grpSpPr>
              <a:xfrm>
                <a:off x="5189201" y="1591925"/>
                <a:ext cx="1020984" cy="390999"/>
                <a:chOff x="3620478" y="3074693"/>
                <a:chExt cx="883953" cy="338521"/>
              </a:xfrm>
            </p:grpSpPr>
            <p:sp>
              <p:nvSpPr>
                <p:cNvPr id="150" name="Hexagon 149">
                  <a:extLst>
                    <a:ext uri="{FF2B5EF4-FFF2-40B4-BE49-F238E27FC236}">
                      <a16:creationId xmlns:a16="http://schemas.microsoft.com/office/drawing/2014/main" id="{DADC4C00-F9B5-4FE2-BEEB-5AB0C4DD04A4}"/>
                    </a:ext>
                  </a:extLst>
                </p:cNvPr>
                <p:cNvSpPr/>
                <p:nvPr/>
              </p:nvSpPr>
              <p:spPr>
                <a:xfrm>
                  <a:off x="3620478" y="3074693"/>
                  <a:ext cx="392684" cy="338521"/>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51" name="Hexagon 150">
                  <a:extLst>
                    <a:ext uri="{FF2B5EF4-FFF2-40B4-BE49-F238E27FC236}">
                      <a16:creationId xmlns:a16="http://schemas.microsoft.com/office/drawing/2014/main" id="{9DDB8124-7D00-4699-B60D-B72AFF469BBB}"/>
                    </a:ext>
                  </a:extLst>
                </p:cNvPr>
                <p:cNvSpPr/>
                <p:nvPr/>
              </p:nvSpPr>
              <p:spPr>
                <a:xfrm>
                  <a:off x="4111747" y="3074693"/>
                  <a:ext cx="392684" cy="338521"/>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sp>
            <p:nvSpPr>
              <p:cNvPr id="147" name="Double Bracket 146">
                <a:extLst>
                  <a:ext uri="{FF2B5EF4-FFF2-40B4-BE49-F238E27FC236}">
                    <a16:creationId xmlns:a16="http://schemas.microsoft.com/office/drawing/2014/main" id="{582B3468-DD94-4856-BEE8-F92C2E0CDE97}"/>
                  </a:ext>
                </a:extLst>
              </p:cNvPr>
              <p:cNvSpPr/>
              <p:nvPr/>
            </p:nvSpPr>
            <p:spPr>
              <a:xfrm>
                <a:off x="5069197" y="1508248"/>
                <a:ext cx="1287586" cy="547471"/>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1D3FC331-DE20-431D-8329-791C73F08636}"/>
                      </a:ext>
                    </a:extLst>
                  </p:cNvPr>
                  <p:cNvSpPr txBox="1"/>
                  <p:nvPr/>
                </p:nvSpPr>
                <p:spPr>
                  <a:xfrm>
                    <a:off x="4231823" y="1444542"/>
                    <a:ext cx="848776" cy="740430"/>
                  </a:xfrm>
                  <a:prstGeom prst="rect">
                    <a:avLst/>
                  </a:prstGeom>
                  <a:noFill/>
                </p:spPr>
                <p:txBody>
                  <a:bodyPr wrap="square" rtlCol="0">
                    <a:spAutoFit/>
                  </a:bodyPr>
                  <a:lstStyle/>
                  <a:p>
                    <a14:m>
                      <m:oMath xmlns:m="http://schemas.openxmlformats.org/officeDocument/2006/math">
                        <m:r>
                          <a:rPr lang="en-US" sz="2000" i="1" smtClean="0">
                            <a:latin typeface="Cambria Math" panose="02040503050406030204" pitchFamily="18" charset="0"/>
                            <a:ea typeface="Cambria Math" panose="02040503050406030204" pitchFamily="18" charset="0"/>
                          </a:rPr>
                          <m:t>𝜃</m:t>
                        </m:r>
                        <m:r>
                          <a:rPr lang="en-US" sz="2000" b="0" i="0" smtClean="0">
                            <a:latin typeface="Cambria Math" panose="02040503050406030204" pitchFamily="18" charset="0"/>
                            <a:ea typeface="Cambria Math" panose="02040503050406030204" pitchFamily="18" charset="0"/>
                          </a:rPr>
                          <m:t> </m:t>
                        </m:r>
                      </m:oMath>
                    </a14:m>
                    <a:r>
                      <a:rPr lang="en-US" sz="1600" dirty="0"/>
                      <a:t>= </a:t>
                    </a:r>
                  </a:p>
                </p:txBody>
              </p:sp>
            </mc:Choice>
            <mc:Fallback xmlns="">
              <p:sp>
                <p:nvSpPr>
                  <p:cNvPr id="148" name="TextBox 147">
                    <a:extLst>
                      <a:ext uri="{FF2B5EF4-FFF2-40B4-BE49-F238E27FC236}">
                        <a16:creationId xmlns:a16="http://schemas.microsoft.com/office/drawing/2014/main" id="{1D3FC331-DE20-431D-8329-791C73F08636}"/>
                      </a:ext>
                    </a:extLst>
                  </p:cNvPr>
                  <p:cNvSpPr txBox="1">
                    <a:spLocks noRot="1" noChangeAspect="1" noMove="1" noResize="1" noEditPoints="1" noAdjustHandles="1" noChangeArrowheads="1" noChangeShapeType="1" noTextEdit="1"/>
                  </p:cNvSpPr>
                  <p:nvPr/>
                </p:nvSpPr>
                <p:spPr>
                  <a:xfrm>
                    <a:off x="4231823" y="1444542"/>
                    <a:ext cx="848776" cy="740430"/>
                  </a:xfrm>
                  <a:prstGeom prst="rect">
                    <a:avLst/>
                  </a:prstGeom>
                  <a:blipFill>
                    <a:blip r:embed="rId8"/>
                    <a:stretch>
                      <a:fillRect r="-17857" b="-18750"/>
                    </a:stretch>
                  </a:blipFill>
                </p:spPr>
                <p:txBody>
                  <a:bodyPr/>
                  <a:lstStyle/>
                  <a:p>
                    <a:r>
                      <a:rPr lang="en-US">
                        <a:noFill/>
                      </a:rPr>
                      <a:t> </a:t>
                    </a:r>
                  </a:p>
                </p:txBody>
              </p:sp>
            </mc:Fallback>
          </mc:AlternateContent>
        </p:grpSp>
        <p:sp>
          <p:nvSpPr>
            <p:cNvPr id="144" name="TextBox 143">
              <a:extLst>
                <a:ext uri="{FF2B5EF4-FFF2-40B4-BE49-F238E27FC236}">
                  <a16:creationId xmlns:a16="http://schemas.microsoft.com/office/drawing/2014/main" id="{61FC0761-56AB-45DB-837F-AB5C92F3DF09}"/>
                </a:ext>
              </a:extLst>
            </p:cNvPr>
            <p:cNvSpPr txBox="1"/>
            <p:nvPr/>
          </p:nvSpPr>
          <p:spPr>
            <a:xfrm>
              <a:off x="2221651" y="2171098"/>
              <a:ext cx="924603" cy="369332"/>
            </a:xfrm>
            <a:prstGeom prst="rect">
              <a:avLst/>
            </a:prstGeom>
            <a:noFill/>
          </p:spPr>
          <p:txBody>
            <a:bodyPr wrap="square" rtlCol="0">
              <a:spAutoFit/>
            </a:bodyPr>
            <a:lstStyle/>
            <a:p>
              <a:pPr algn="ctr"/>
              <a:r>
                <a:rPr lang="en-US" sz="1800" dirty="0">
                  <a:latin typeface="+mj-lt"/>
                  <a:cs typeface="Times New Roman" panose="02020603050405020304" pitchFamily="18" charset="0"/>
                </a:rPr>
                <a:t>, B = 7,</a:t>
              </a:r>
            </a:p>
          </p:txBody>
        </p:sp>
        <p:sp>
          <p:nvSpPr>
            <p:cNvPr id="145" name="TextBox 144">
              <a:extLst>
                <a:ext uri="{FF2B5EF4-FFF2-40B4-BE49-F238E27FC236}">
                  <a16:creationId xmlns:a16="http://schemas.microsoft.com/office/drawing/2014/main" id="{EC655124-0113-4209-A0A7-C13D083FDAA6}"/>
                </a:ext>
              </a:extLst>
            </p:cNvPr>
            <p:cNvSpPr txBox="1"/>
            <p:nvPr/>
          </p:nvSpPr>
          <p:spPr>
            <a:xfrm>
              <a:off x="4150669" y="2102220"/>
              <a:ext cx="661921" cy="461665"/>
            </a:xfrm>
            <a:prstGeom prst="rect">
              <a:avLst/>
            </a:prstGeom>
            <a:noFill/>
          </p:spPr>
          <p:txBody>
            <a:bodyPr wrap="square" rtlCol="0">
              <a:spAutoFit/>
            </a:bodyPr>
            <a:lstStyle/>
            <a:p>
              <a:pPr algn="ctr"/>
              <a:r>
                <a:rPr lang="en-US" sz="2400" dirty="0">
                  <a:latin typeface="+mj-lt"/>
                  <a:cs typeface="Times New Roman" panose="02020603050405020304" pitchFamily="18" charset="0"/>
                </a:rPr>
                <a:t>&gt;</a:t>
              </a:r>
            </a:p>
          </p:txBody>
        </p:sp>
      </p:grpSp>
      <p:grpSp>
        <p:nvGrpSpPr>
          <p:cNvPr id="161" name="Group 160">
            <a:extLst>
              <a:ext uri="{FF2B5EF4-FFF2-40B4-BE49-F238E27FC236}">
                <a16:creationId xmlns:a16="http://schemas.microsoft.com/office/drawing/2014/main" id="{6512D1E1-AD37-4142-8786-943EC4CC93FE}"/>
              </a:ext>
            </a:extLst>
          </p:cNvPr>
          <p:cNvGrpSpPr/>
          <p:nvPr/>
        </p:nvGrpSpPr>
        <p:grpSpPr>
          <a:xfrm>
            <a:off x="146957" y="3161255"/>
            <a:ext cx="5090940" cy="1488002"/>
            <a:chOff x="677834" y="3258213"/>
            <a:chExt cx="5090940" cy="1488002"/>
          </a:xfrm>
        </p:grpSpPr>
        <p:graphicFrame>
          <p:nvGraphicFramePr>
            <p:cNvPr id="162" name="Content Placeholder 3">
              <a:extLst>
                <a:ext uri="{FF2B5EF4-FFF2-40B4-BE49-F238E27FC236}">
                  <a16:creationId xmlns:a16="http://schemas.microsoft.com/office/drawing/2014/main" id="{EEC13E31-F935-4EBF-841E-B24C9B0BA302}"/>
                </a:ext>
              </a:extLst>
            </p:cNvPr>
            <p:cNvGraphicFramePr>
              <a:graphicFrameLocks/>
            </p:cNvGraphicFramePr>
            <p:nvPr>
              <p:extLst/>
            </p:nvPr>
          </p:nvGraphicFramePr>
          <p:xfrm>
            <a:off x="1505502" y="3633695"/>
            <a:ext cx="4263272" cy="1112520"/>
          </p:xfrm>
          <a:graphic>
            <a:graphicData uri="http://schemas.openxmlformats.org/drawingml/2006/table">
              <a:tbl>
                <a:tblPr bandRow="1">
                  <a:tableStyleId>{69CF1AB2-1976-4502-BF36-3FF5EA218861}</a:tableStyleId>
                </a:tblPr>
                <a:tblGrid>
                  <a:gridCol w="1065818">
                    <a:extLst>
                      <a:ext uri="{9D8B030D-6E8A-4147-A177-3AD203B41FA5}">
                        <a16:colId xmlns:a16="http://schemas.microsoft.com/office/drawing/2014/main" val="874849574"/>
                      </a:ext>
                    </a:extLst>
                  </a:gridCol>
                  <a:gridCol w="1065818">
                    <a:extLst>
                      <a:ext uri="{9D8B030D-6E8A-4147-A177-3AD203B41FA5}">
                        <a16:colId xmlns:a16="http://schemas.microsoft.com/office/drawing/2014/main" val="1134746053"/>
                      </a:ext>
                    </a:extLst>
                  </a:gridCol>
                  <a:gridCol w="1065818">
                    <a:extLst>
                      <a:ext uri="{9D8B030D-6E8A-4147-A177-3AD203B41FA5}">
                        <a16:colId xmlns:a16="http://schemas.microsoft.com/office/drawing/2014/main" val="1915946191"/>
                      </a:ext>
                    </a:extLst>
                  </a:gridCol>
                  <a:gridCol w="1065818">
                    <a:extLst>
                      <a:ext uri="{9D8B030D-6E8A-4147-A177-3AD203B41FA5}">
                        <a16:colId xmlns:a16="http://schemas.microsoft.com/office/drawing/2014/main" val="1694293250"/>
                      </a:ext>
                    </a:extLst>
                  </a:gridCol>
                </a:tblGrid>
                <a:tr h="370840">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658754"/>
                    </a:ext>
                  </a:extLst>
                </a:tr>
                <a:tr h="370840">
                  <a:tc>
                    <a:txBody>
                      <a:bodyPr/>
                      <a:lstStyle/>
                      <a:p>
                        <a:pPr algn="ctr"/>
                        <a:r>
                          <a:rPr lang="en-US" dirty="0"/>
                          <a:t>-20, </a:t>
                        </a:r>
                        <a:r>
                          <a:rPr lang="en-US" dirty="0">
                            <a:solidFill>
                              <a:srgbClr val="FF0000"/>
                            </a:solidFill>
                          </a:rPr>
                          <a:t>20</a:t>
                        </a:r>
                        <a:endParaRPr lang="en-US" dirty="0"/>
                      </a:p>
                    </a:txBody>
                    <a:tcPr>
                      <a:lnL w="57150" cap="flat" cmpd="sng" algn="ctr">
                        <a:solidFill>
                          <a:schemeClr val="bg2">
                            <a:lumMod val="40000"/>
                            <a:lumOff val="60000"/>
                          </a:schemeClr>
                        </a:solidFill>
                        <a:prstDash val="solid"/>
                        <a:round/>
                        <a:headEnd type="none" w="med" len="med"/>
                        <a:tailEnd type="none" w="med" len="med"/>
                      </a:lnL>
                      <a:lnR w="57150" cap="flat" cmpd="sng" algn="ctr">
                        <a:solidFill>
                          <a:schemeClr val="bg2">
                            <a:lumMod val="40000"/>
                            <a:lumOff val="60000"/>
                          </a:schemeClr>
                        </a:solidFill>
                        <a:prstDash val="solid"/>
                        <a:round/>
                        <a:headEnd type="none" w="med" len="med"/>
                        <a:tailEnd type="none" w="med" len="med"/>
                      </a:lnR>
                      <a:lnT w="57150" cap="flat" cmpd="sng" algn="ctr">
                        <a:solidFill>
                          <a:schemeClr val="bg2">
                            <a:lumMod val="40000"/>
                            <a:lumOff val="60000"/>
                          </a:schemeClr>
                        </a:solidFill>
                        <a:prstDash val="solid"/>
                        <a:round/>
                        <a:headEnd type="none" w="med" len="med"/>
                        <a:tailEnd type="none" w="med" len="med"/>
                      </a:lnT>
                      <a:lnB w="5715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20, </a:t>
                        </a:r>
                        <a:r>
                          <a:rPr lang="en-US" dirty="0">
                            <a:solidFill>
                              <a:srgbClr val="FF0000"/>
                            </a:solidFill>
                          </a:rPr>
                          <a:t>-20</a:t>
                        </a:r>
                        <a:endParaRPr lang="en-US" dirty="0"/>
                      </a:p>
                    </a:txBody>
                    <a:tcPr>
                      <a:lnL w="57150" cap="flat" cmpd="sng" algn="ctr">
                        <a:solidFill>
                          <a:schemeClr val="bg2">
                            <a:lumMod val="40000"/>
                            <a:lumOff val="6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-20, </a:t>
                        </a:r>
                        <a:r>
                          <a:rPr lang="en-US"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20, </a:t>
                        </a:r>
                        <a:r>
                          <a:rPr lang="en-US"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2256089"/>
                    </a:ext>
                  </a:extLst>
                </a:tr>
                <a:tr h="370840">
                  <a:tc>
                    <a:txBody>
                      <a:bodyPr/>
                      <a:lstStyle/>
                      <a:p>
                        <a:pPr algn="ctr"/>
                        <a:r>
                          <a:rPr lang="en-US" dirty="0"/>
                          <a:t>0, </a:t>
                        </a:r>
                        <a:r>
                          <a:rPr lang="en-US" dirty="0">
                            <a:solidFill>
                              <a:srgbClr val="FF0000"/>
                            </a:solidFill>
                          </a:rPr>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bg2">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 </a:t>
                        </a:r>
                        <a:r>
                          <a:rPr lang="en-US" dirty="0">
                            <a:solidFill>
                              <a:srgbClr val="FF0000"/>
                            </a:solidFill>
                          </a:rPr>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 </a:t>
                        </a:r>
                        <a:r>
                          <a:rPr lang="en-US" dirty="0">
                            <a:solidFill>
                              <a:srgbClr val="FF0000"/>
                            </a:solidFill>
                          </a:rPr>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 </a:t>
                        </a:r>
                        <a:r>
                          <a:rPr lang="en-US" dirty="0">
                            <a:solidFill>
                              <a:srgbClr val="FF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517812"/>
                    </a:ext>
                  </a:extLst>
                </a:tr>
              </a:tbl>
            </a:graphicData>
          </a:graphic>
        </p:graphicFrame>
        <p:grpSp>
          <p:nvGrpSpPr>
            <p:cNvPr id="163" name="Group 162">
              <a:extLst>
                <a:ext uri="{FF2B5EF4-FFF2-40B4-BE49-F238E27FC236}">
                  <a16:creationId xmlns:a16="http://schemas.microsoft.com/office/drawing/2014/main" id="{9321D25B-1989-4635-B6D2-E30F8D24812E}"/>
                </a:ext>
              </a:extLst>
            </p:cNvPr>
            <p:cNvGrpSpPr/>
            <p:nvPr/>
          </p:nvGrpSpPr>
          <p:grpSpPr>
            <a:xfrm>
              <a:off x="1724929" y="3258213"/>
              <a:ext cx="662642" cy="253030"/>
              <a:chOff x="1260965" y="3070159"/>
              <a:chExt cx="662642" cy="253030"/>
            </a:xfrm>
          </p:grpSpPr>
          <p:sp>
            <p:nvSpPr>
              <p:cNvPr id="220" name="Hexagon 219">
                <a:extLst>
                  <a:ext uri="{FF2B5EF4-FFF2-40B4-BE49-F238E27FC236}">
                    <a16:creationId xmlns:a16="http://schemas.microsoft.com/office/drawing/2014/main" id="{E8BD1372-3CCB-4EFB-9549-D165AE49A693}"/>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21" name="Hexagon 220">
                <a:extLst>
                  <a:ext uri="{FF2B5EF4-FFF2-40B4-BE49-F238E27FC236}">
                    <a16:creationId xmlns:a16="http://schemas.microsoft.com/office/drawing/2014/main" id="{8D926966-B217-4131-B666-B19D4CFEC45F}"/>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164" name="Group 163">
              <a:extLst>
                <a:ext uri="{FF2B5EF4-FFF2-40B4-BE49-F238E27FC236}">
                  <a16:creationId xmlns:a16="http://schemas.microsoft.com/office/drawing/2014/main" id="{9E643638-837D-4437-BFF9-B6499AC7A6CD}"/>
                </a:ext>
              </a:extLst>
            </p:cNvPr>
            <p:cNvGrpSpPr/>
            <p:nvPr/>
          </p:nvGrpSpPr>
          <p:grpSpPr>
            <a:xfrm>
              <a:off x="3848838" y="3258213"/>
              <a:ext cx="662642" cy="253030"/>
              <a:chOff x="1260965" y="3070159"/>
              <a:chExt cx="662642" cy="253030"/>
            </a:xfrm>
          </p:grpSpPr>
          <p:sp>
            <p:nvSpPr>
              <p:cNvPr id="218" name="Hexagon 217">
                <a:extLst>
                  <a:ext uri="{FF2B5EF4-FFF2-40B4-BE49-F238E27FC236}">
                    <a16:creationId xmlns:a16="http://schemas.microsoft.com/office/drawing/2014/main" id="{17E3155F-C1DD-47CC-8745-4BC3EDA98AEE}"/>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19" name="Hexagon 218">
                <a:extLst>
                  <a:ext uri="{FF2B5EF4-FFF2-40B4-BE49-F238E27FC236}">
                    <a16:creationId xmlns:a16="http://schemas.microsoft.com/office/drawing/2014/main" id="{A487535B-D364-4950-8DF0-A0A705E964FC}"/>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165" name="Group 164">
              <a:extLst>
                <a:ext uri="{FF2B5EF4-FFF2-40B4-BE49-F238E27FC236}">
                  <a16:creationId xmlns:a16="http://schemas.microsoft.com/office/drawing/2014/main" id="{2313BB76-FC24-4F42-9619-DF6760A71599}"/>
                </a:ext>
              </a:extLst>
            </p:cNvPr>
            <p:cNvGrpSpPr/>
            <p:nvPr/>
          </p:nvGrpSpPr>
          <p:grpSpPr>
            <a:xfrm>
              <a:off x="2783181" y="3258213"/>
              <a:ext cx="662642" cy="253030"/>
              <a:chOff x="1260965" y="3070159"/>
              <a:chExt cx="662642" cy="253030"/>
            </a:xfrm>
          </p:grpSpPr>
          <p:sp>
            <p:nvSpPr>
              <p:cNvPr id="216" name="Hexagon 215">
                <a:extLst>
                  <a:ext uri="{FF2B5EF4-FFF2-40B4-BE49-F238E27FC236}">
                    <a16:creationId xmlns:a16="http://schemas.microsoft.com/office/drawing/2014/main" id="{9C8C128E-C449-4923-A0AB-406EFC47F8B5}"/>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17" name="Hexagon 216">
                <a:extLst>
                  <a:ext uri="{FF2B5EF4-FFF2-40B4-BE49-F238E27FC236}">
                    <a16:creationId xmlns:a16="http://schemas.microsoft.com/office/drawing/2014/main" id="{A3E3BCDE-EAB2-47FD-B788-CFBC3872A7C8}"/>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166" name="Group 165">
              <a:extLst>
                <a:ext uri="{FF2B5EF4-FFF2-40B4-BE49-F238E27FC236}">
                  <a16:creationId xmlns:a16="http://schemas.microsoft.com/office/drawing/2014/main" id="{C99867A6-478F-43CE-AF5D-32DED5EC69DA}"/>
                </a:ext>
              </a:extLst>
            </p:cNvPr>
            <p:cNvGrpSpPr/>
            <p:nvPr/>
          </p:nvGrpSpPr>
          <p:grpSpPr>
            <a:xfrm>
              <a:off x="4880607" y="3258213"/>
              <a:ext cx="662642" cy="253030"/>
              <a:chOff x="1260965" y="3070159"/>
              <a:chExt cx="662642" cy="253030"/>
            </a:xfrm>
          </p:grpSpPr>
          <p:sp>
            <p:nvSpPr>
              <p:cNvPr id="214" name="Hexagon 213">
                <a:extLst>
                  <a:ext uri="{FF2B5EF4-FFF2-40B4-BE49-F238E27FC236}">
                    <a16:creationId xmlns:a16="http://schemas.microsoft.com/office/drawing/2014/main" id="{8A68A6D2-0F99-4BCA-9A86-263027F41C41}"/>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15" name="Hexagon 214">
                <a:extLst>
                  <a:ext uri="{FF2B5EF4-FFF2-40B4-BE49-F238E27FC236}">
                    <a16:creationId xmlns:a16="http://schemas.microsoft.com/office/drawing/2014/main" id="{B06A829C-4286-4C2B-8E25-4AB3CE256188}"/>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pic>
          <p:nvPicPr>
            <p:cNvPr id="167" name="Graphic 166" descr="User">
              <a:extLst>
                <a:ext uri="{FF2B5EF4-FFF2-40B4-BE49-F238E27FC236}">
                  <a16:creationId xmlns:a16="http://schemas.microsoft.com/office/drawing/2014/main" id="{3DBC09D7-B5BE-4BB7-92C9-215D594BA46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00540" y="3356674"/>
              <a:ext cx="293516" cy="290129"/>
            </a:xfrm>
            <a:prstGeom prst="rect">
              <a:avLst/>
            </a:prstGeom>
          </p:spPr>
        </p:pic>
        <p:pic>
          <p:nvPicPr>
            <p:cNvPr id="168" name="Graphic 167" descr="User">
              <a:extLst>
                <a:ext uri="{FF2B5EF4-FFF2-40B4-BE49-F238E27FC236}">
                  <a16:creationId xmlns:a16="http://schemas.microsoft.com/office/drawing/2014/main" id="{5C91E6CF-48C4-4EA5-8E11-8E06A0542E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86434" y="3356674"/>
              <a:ext cx="293516" cy="290129"/>
            </a:xfrm>
            <a:prstGeom prst="rect">
              <a:avLst/>
            </a:prstGeom>
          </p:spPr>
        </p:pic>
        <p:pic>
          <p:nvPicPr>
            <p:cNvPr id="169" name="Graphic 168" descr="User">
              <a:extLst>
                <a:ext uri="{FF2B5EF4-FFF2-40B4-BE49-F238E27FC236}">
                  <a16:creationId xmlns:a16="http://schemas.microsoft.com/office/drawing/2014/main" id="{61153228-6088-4A91-B1DE-6A7670C289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82720" y="3356674"/>
              <a:ext cx="293516" cy="290129"/>
            </a:xfrm>
            <a:prstGeom prst="rect">
              <a:avLst/>
            </a:prstGeom>
          </p:spPr>
        </p:pic>
        <p:pic>
          <p:nvPicPr>
            <p:cNvPr id="170" name="Graphic 169" descr="User">
              <a:extLst>
                <a:ext uri="{FF2B5EF4-FFF2-40B4-BE49-F238E27FC236}">
                  <a16:creationId xmlns:a16="http://schemas.microsoft.com/office/drawing/2014/main" id="{CC538638-2D5C-4514-A98A-72A45CF01A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17238" y="3356674"/>
              <a:ext cx="293516" cy="290129"/>
            </a:xfrm>
            <a:prstGeom prst="rect">
              <a:avLst/>
            </a:prstGeom>
          </p:spPr>
        </p:pic>
        <p:grpSp>
          <p:nvGrpSpPr>
            <p:cNvPr id="192" name="Group 191">
              <a:extLst>
                <a:ext uri="{FF2B5EF4-FFF2-40B4-BE49-F238E27FC236}">
                  <a16:creationId xmlns:a16="http://schemas.microsoft.com/office/drawing/2014/main" id="{89FEFB5F-F136-46A3-9BA8-F0768EEA64EB}"/>
                </a:ext>
              </a:extLst>
            </p:cNvPr>
            <p:cNvGrpSpPr/>
            <p:nvPr/>
          </p:nvGrpSpPr>
          <p:grpSpPr>
            <a:xfrm>
              <a:off x="736445" y="3677662"/>
              <a:ext cx="662642" cy="253030"/>
              <a:chOff x="1260965" y="3070159"/>
              <a:chExt cx="662642" cy="253030"/>
            </a:xfrm>
          </p:grpSpPr>
          <p:sp>
            <p:nvSpPr>
              <p:cNvPr id="212" name="Hexagon 211">
                <a:extLst>
                  <a:ext uri="{FF2B5EF4-FFF2-40B4-BE49-F238E27FC236}">
                    <a16:creationId xmlns:a16="http://schemas.microsoft.com/office/drawing/2014/main" id="{B19D1999-7749-47AC-A066-778BD096A349}"/>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13" name="Hexagon 212">
                <a:extLst>
                  <a:ext uri="{FF2B5EF4-FFF2-40B4-BE49-F238E27FC236}">
                    <a16:creationId xmlns:a16="http://schemas.microsoft.com/office/drawing/2014/main" id="{564F142A-B085-4F7A-9FFF-40E68F2E1127}"/>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195" name="Group 194">
              <a:extLst>
                <a:ext uri="{FF2B5EF4-FFF2-40B4-BE49-F238E27FC236}">
                  <a16:creationId xmlns:a16="http://schemas.microsoft.com/office/drawing/2014/main" id="{5D2CE8DF-21AF-4F76-90BC-C655DE9B2194}"/>
                </a:ext>
              </a:extLst>
            </p:cNvPr>
            <p:cNvGrpSpPr/>
            <p:nvPr/>
          </p:nvGrpSpPr>
          <p:grpSpPr>
            <a:xfrm>
              <a:off x="736445" y="4080334"/>
              <a:ext cx="662642" cy="253030"/>
              <a:chOff x="1260965" y="3070159"/>
              <a:chExt cx="662642" cy="253030"/>
            </a:xfrm>
          </p:grpSpPr>
          <p:sp>
            <p:nvSpPr>
              <p:cNvPr id="210" name="Hexagon 209">
                <a:extLst>
                  <a:ext uri="{FF2B5EF4-FFF2-40B4-BE49-F238E27FC236}">
                    <a16:creationId xmlns:a16="http://schemas.microsoft.com/office/drawing/2014/main" id="{A36A1BBD-A349-423D-8644-91DBF47D73BB}"/>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11" name="Hexagon 210">
                <a:extLst>
                  <a:ext uri="{FF2B5EF4-FFF2-40B4-BE49-F238E27FC236}">
                    <a16:creationId xmlns:a16="http://schemas.microsoft.com/office/drawing/2014/main" id="{1C97C7CC-5428-4D8C-A723-C7AA27C8411F}"/>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196" name="Group 195">
              <a:extLst>
                <a:ext uri="{FF2B5EF4-FFF2-40B4-BE49-F238E27FC236}">
                  <a16:creationId xmlns:a16="http://schemas.microsoft.com/office/drawing/2014/main" id="{7264B838-E05F-4E53-94FB-74F2F3017495}"/>
                </a:ext>
              </a:extLst>
            </p:cNvPr>
            <p:cNvGrpSpPr/>
            <p:nvPr/>
          </p:nvGrpSpPr>
          <p:grpSpPr>
            <a:xfrm>
              <a:off x="736445" y="4474616"/>
              <a:ext cx="662642" cy="253030"/>
              <a:chOff x="1260965" y="3070159"/>
              <a:chExt cx="662642" cy="253030"/>
            </a:xfrm>
          </p:grpSpPr>
          <p:sp>
            <p:nvSpPr>
              <p:cNvPr id="208" name="Hexagon 207">
                <a:extLst>
                  <a:ext uri="{FF2B5EF4-FFF2-40B4-BE49-F238E27FC236}">
                    <a16:creationId xmlns:a16="http://schemas.microsoft.com/office/drawing/2014/main" id="{075103F9-E8E1-4D20-AA3F-367E8B66321A}"/>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09" name="Hexagon 208">
                <a:extLst>
                  <a:ext uri="{FF2B5EF4-FFF2-40B4-BE49-F238E27FC236}">
                    <a16:creationId xmlns:a16="http://schemas.microsoft.com/office/drawing/2014/main" id="{F529B1D2-9F5C-4BCE-9B32-15F440F4CE56}"/>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sp>
          <p:nvSpPr>
            <p:cNvPr id="206" name="Explosion: 8 Points 205">
              <a:extLst>
                <a:ext uri="{FF2B5EF4-FFF2-40B4-BE49-F238E27FC236}">
                  <a16:creationId xmlns:a16="http://schemas.microsoft.com/office/drawing/2014/main" id="{33ECD639-A8C0-4EDB-AE49-EDE2F4FC3693}"/>
                </a:ext>
              </a:extLst>
            </p:cNvPr>
            <p:cNvSpPr/>
            <p:nvPr/>
          </p:nvSpPr>
          <p:spPr>
            <a:xfrm>
              <a:off x="677834" y="3586922"/>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7" name="Explosion: 8 Points 206">
              <a:extLst>
                <a:ext uri="{FF2B5EF4-FFF2-40B4-BE49-F238E27FC236}">
                  <a16:creationId xmlns:a16="http://schemas.microsoft.com/office/drawing/2014/main" id="{66B8247A-11AC-4BC4-A2E8-DE86D7FA5A1C}"/>
                </a:ext>
              </a:extLst>
            </p:cNvPr>
            <p:cNvSpPr/>
            <p:nvPr/>
          </p:nvSpPr>
          <p:spPr>
            <a:xfrm>
              <a:off x="1046949" y="3972816"/>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8C56BF9A-9785-4E20-A1FA-74F25F6BD04E}"/>
                  </a:ext>
                </a:extLst>
              </p:cNvPr>
              <p:cNvSpPr txBox="1"/>
              <p:nvPr/>
            </p:nvSpPr>
            <p:spPr>
              <a:xfrm>
                <a:off x="88862" y="1027124"/>
                <a:ext cx="4400454" cy="6901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𝑄</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𝑠</m:t>
                          </m:r>
                          <m:r>
                            <a:rPr lang="en-US" sz="1600" b="0" i="1" smtClean="0">
                              <a:latin typeface="Cambria Math" panose="02040503050406030204" pitchFamily="18" charset="0"/>
                            </a:rPr>
                            <m:t>,</m:t>
                          </m:r>
                          <m:r>
                            <a:rPr lang="en-US" sz="1600" b="0" i="1" smtClean="0">
                              <a:latin typeface="Cambria Math" panose="02040503050406030204" pitchFamily="18" charset="0"/>
                            </a:rPr>
                            <m:t>𝑎</m:t>
                          </m:r>
                          <m:r>
                            <a:rPr lang="en-US" sz="1600" b="0" i="1" smtClean="0">
                              <a:latin typeface="Cambria Math" panose="02040503050406030204" pitchFamily="18" charset="0"/>
                            </a:rPr>
                            <m:t>,</m:t>
                          </m:r>
                          <m:r>
                            <a:rPr lang="en-US" sz="1600" b="0" i="1" smtClean="0">
                              <a:latin typeface="Cambria Math" panose="02040503050406030204" pitchFamily="18" charset="0"/>
                            </a:rPr>
                            <m:t>𝑑</m:t>
                          </m:r>
                        </m:e>
                      </m:d>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𝑀</m:t>
                          </m:r>
                        </m:e>
                        <m:sub>
                          <m:r>
                            <a:rPr lang="en-US" sz="1600" b="0" i="1" smtClean="0">
                              <a:latin typeface="Cambria Math" panose="02040503050406030204" pitchFamily="18" charset="0"/>
                            </a:rPr>
                            <m:t>𝑠</m:t>
                          </m:r>
                        </m:sub>
                      </m:sSub>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𝑎</m:t>
                          </m:r>
                          <m:r>
                            <a:rPr lang="en-US" sz="1600" b="0" i="1" smtClean="0">
                              <a:latin typeface="Cambria Math" panose="02040503050406030204" pitchFamily="18" charset="0"/>
                            </a:rPr>
                            <m:t>,</m:t>
                          </m:r>
                          <m:r>
                            <a:rPr lang="en-US" sz="1600" b="0" i="1" smtClean="0">
                              <a:latin typeface="Cambria Math" panose="02040503050406030204" pitchFamily="18" charset="0"/>
                            </a:rPr>
                            <m:t>𝑑</m:t>
                          </m:r>
                        </m:e>
                      </m:d>
                      <m:r>
                        <a:rPr lang="en-US" sz="1600" b="0" i="1" smtClean="0">
                          <a:latin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𝛿</m:t>
                      </m:r>
                      <m:nary>
                        <m:naryPr>
                          <m:chr m:val="∑"/>
                          <m:supHide m:val="on"/>
                          <m:ctrlPr>
                            <a:rPr lang="en-US" sz="1600" b="0" i="1" smtClean="0">
                              <a:latin typeface="Cambria Math" panose="02040503050406030204" pitchFamily="18" charset="0"/>
                              <a:ea typeface="Cambria Math" panose="02040503050406030204" pitchFamily="18" charset="0"/>
                            </a:rPr>
                          </m:ctrlPr>
                        </m:naryPr>
                        <m:sub>
                          <m:r>
                            <m:rPr>
                              <m:brk m:alnAt="7"/>
                            </m:rPr>
                            <a:rPr lang="en-US" sz="1600" b="0" i="1" smtClean="0">
                              <a:latin typeface="Cambria Math" panose="02040503050406030204" pitchFamily="18" charset="0"/>
                              <a:ea typeface="Cambria Math" panose="02040503050406030204" pitchFamily="18" charset="0"/>
                            </a:rPr>
                            <m:t>𝑠</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𝜖</m:t>
                          </m:r>
                          <m:r>
                            <a:rPr lang="en-US" sz="1600" b="0" i="1" smtClean="0">
                              <a:latin typeface="Cambria Math" panose="02040503050406030204" pitchFamily="18" charset="0"/>
                              <a:ea typeface="Cambria Math" panose="02040503050406030204" pitchFamily="18" charset="0"/>
                            </a:rPr>
                            <m:t>𝑆</m:t>
                          </m:r>
                        </m:sub>
                        <m:sup/>
                        <m:e>
                          <m:r>
                            <a:rPr lang="en-US" sz="1600" b="0" i="1" smtClean="0">
                              <a:latin typeface="Cambria Math" panose="02040503050406030204" pitchFamily="18" charset="0"/>
                              <a:ea typeface="Cambria Math" panose="02040503050406030204" pitchFamily="18" charset="0"/>
                            </a:rPr>
                            <m:t>𝑇</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𝑠</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𝑎</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𝑑</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𝑠</m:t>
                              </m:r>
                            </m:e>
                            <m:sup>
                              <m:r>
                                <a:rPr lang="en-US" sz="1600" b="0" i="1" smtClean="0">
                                  <a:latin typeface="Cambria Math" panose="02040503050406030204" pitchFamily="18" charset="0"/>
                                  <a:ea typeface="Cambria Math" panose="02040503050406030204" pitchFamily="18" charset="0"/>
                                </a:rPr>
                                <m:t>′</m:t>
                              </m:r>
                            </m:sup>
                          </m:sSup>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𝑉</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𝑠</m:t>
                              </m:r>
                            </m:e>
                            <m:sup>
                              <m:r>
                                <a:rPr lang="en-US" sz="1600" b="0" i="1" smtClean="0">
                                  <a:latin typeface="Cambria Math" panose="02040503050406030204" pitchFamily="18" charset="0"/>
                                  <a:ea typeface="Cambria Math" panose="02040503050406030204" pitchFamily="18" charset="0"/>
                                </a:rPr>
                                <m:t>′</m:t>
                              </m:r>
                            </m:sup>
                          </m:sSup>
                          <m:r>
                            <a:rPr lang="en-US" sz="1600" b="0" i="1" smtClean="0">
                              <a:latin typeface="Cambria Math" panose="02040503050406030204" pitchFamily="18" charset="0"/>
                              <a:ea typeface="Cambria Math" panose="02040503050406030204" pitchFamily="18" charset="0"/>
                            </a:rPr>
                            <m:t>)</m:t>
                          </m:r>
                        </m:e>
                      </m:nary>
                    </m:oMath>
                  </m:oMathPara>
                </a14:m>
                <a:endParaRPr lang="en-US" sz="1600" dirty="0"/>
              </a:p>
            </p:txBody>
          </p:sp>
        </mc:Choice>
        <mc:Fallback xmlns="">
          <p:sp>
            <p:nvSpPr>
              <p:cNvPr id="90" name="TextBox 89">
                <a:extLst>
                  <a:ext uri="{FF2B5EF4-FFF2-40B4-BE49-F238E27FC236}">
                    <a16:creationId xmlns:a16="http://schemas.microsoft.com/office/drawing/2014/main" id="{8C56BF9A-9785-4E20-A1FA-74F25F6BD04E}"/>
                  </a:ext>
                </a:extLst>
              </p:cNvPr>
              <p:cNvSpPr txBox="1">
                <a:spLocks noRot="1" noChangeAspect="1" noMove="1" noResize="1" noEditPoints="1" noAdjustHandles="1" noChangeArrowheads="1" noChangeShapeType="1" noTextEdit="1"/>
              </p:cNvSpPr>
              <p:nvPr/>
            </p:nvSpPr>
            <p:spPr>
              <a:xfrm>
                <a:off x="88862" y="1027124"/>
                <a:ext cx="4400454" cy="690125"/>
              </a:xfrm>
              <a:prstGeom prst="rect">
                <a:avLst/>
              </a:prstGeom>
              <a:blipFill>
                <a:blip r:embed="rId9"/>
                <a:stretch>
                  <a:fillRect/>
                </a:stretch>
              </a:blipFill>
            </p:spPr>
            <p:txBody>
              <a:bodyPr/>
              <a:lstStyle/>
              <a:p>
                <a:r>
                  <a:rPr lang="en-US">
                    <a:noFill/>
                  </a:rPr>
                  <a:t> </a:t>
                </a:r>
              </a:p>
            </p:txBody>
          </p:sp>
        </mc:Fallback>
      </mc:AlternateContent>
      <p:cxnSp>
        <p:nvCxnSpPr>
          <p:cNvPr id="96" name="Straight Arrow Connector 95">
            <a:extLst>
              <a:ext uri="{FF2B5EF4-FFF2-40B4-BE49-F238E27FC236}">
                <a16:creationId xmlns:a16="http://schemas.microsoft.com/office/drawing/2014/main" id="{467AF0B5-09A4-473F-B403-F583B75B639A}"/>
              </a:ext>
            </a:extLst>
          </p:cNvPr>
          <p:cNvCxnSpPr>
            <a:cxnSpLocks/>
          </p:cNvCxnSpPr>
          <p:nvPr/>
        </p:nvCxnSpPr>
        <p:spPr>
          <a:xfrm flipV="1">
            <a:off x="2002071" y="1898459"/>
            <a:ext cx="3721869" cy="2028680"/>
          </a:xfrm>
          <a:prstGeom prst="straightConnector1">
            <a:avLst/>
          </a:prstGeom>
          <a:ln w="38100">
            <a:solidFill>
              <a:schemeClr val="bg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388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0EFB4AA2-D90F-4178-917E-B884097C3464}"/>
              </a:ext>
            </a:extLst>
          </p:cNvPr>
          <p:cNvSpPr txBox="1"/>
          <p:nvPr/>
        </p:nvSpPr>
        <p:spPr>
          <a:xfrm>
            <a:off x="5875421" y="42718"/>
            <a:ext cx="2872740" cy="830997"/>
          </a:xfrm>
          <a:prstGeom prst="rect">
            <a:avLst/>
          </a:prstGeom>
          <a:noFill/>
        </p:spPr>
        <p:txBody>
          <a:bodyPr wrap="square" rtlCol="0">
            <a:spAutoFit/>
          </a:bodyPr>
          <a:lstStyle/>
          <a:p>
            <a:pPr algn="ctr"/>
            <a:r>
              <a:rPr lang="en-US" sz="2400" b="1" dirty="0">
                <a:solidFill>
                  <a:schemeClr val="bg1"/>
                </a:solidFill>
                <a:latin typeface="+mj-lt"/>
              </a:rPr>
              <a:t>VALUE ITERATION</a:t>
            </a:r>
          </a:p>
        </p:txBody>
      </p:sp>
      <p:sp>
        <p:nvSpPr>
          <p:cNvPr id="20" name="TextBox 19">
            <a:extLst>
              <a:ext uri="{FF2B5EF4-FFF2-40B4-BE49-F238E27FC236}">
                <a16:creationId xmlns:a16="http://schemas.microsoft.com/office/drawing/2014/main" id="{B329A339-3B0F-4108-A997-6A903942C1E8}"/>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grpSp>
        <p:nvGrpSpPr>
          <p:cNvPr id="5" name="Group 4">
            <a:extLst>
              <a:ext uri="{FF2B5EF4-FFF2-40B4-BE49-F238E27FC236}">
                <a16:creationId xmlns:a16="http://schemas.microsoft.com/office/drawing/2014/main" id="{69BF12BB-7ACA-44AA-851C-88EA4DECCD39}"/>
              </a:ext>
            </a:extLst>
          </p:cNvPr>
          <p:cNvGrpSpPr/>
          <p:nvPr/>
        </p:nvGrpSpPr>
        <p:grpSpPr>
          <a:xfrm>
            <a:off x="5932387" y="1524571"/>
            <a:ext cx="1866592" cy="1825926"/>
            <a:chOff x="6036529" y="2815183"/>
            <a:chExt cx="1866592" cy="1825926"/>
          </a:xfrm>
        </p:grpSpPr>
        <p:graphicFrame>
          <p:nvGraphicFramePr>
            <p:cNvPr id="140" name="Content Placeholder 3">
              <a:extLst>
                <a:ext uri="{FF2B5EF4-FFF2-40B4-BE49-F238E27FC236}">
                  <a16:creationId xmlns:a16="http://schemas.microsoft.com/office/drawing/2014/main" id="{3CE46EE1-898A-4440-BBDA-B86E75B9F92A}"/>
                </a:ext>
              </a:extLst>
            </p:cNvPr>
            <p:cNvGraphicFramePr>
              <a:graphicFrameLocks/>
            </p:cNvGraphicFramePr>
            <p:nvPr>
              <p:extLst/>
            </p:nvPr>
          </p:nvGraphicFramePr>
          <p:xfrm>
            <a:off x="6837303" y="3157749"/>
            <a:ext cx="1065818" cy="1483360"/>
          </p:xfrm>
          <a:graphic>
            <a:graphicData uri="http://schemas.openxmlformats.org/drawingml/2006/table">
              <a:tbl>
                <a:tblPr bandRow="1">
                  <a:tableStyleId>{69CF1AB2-1976-4502-BF36-3FF5EA218861}</a:tableStyleId>
                </a:tblPr>
                <a:tblGrid>
                  <a:gridCol w="1065818">
                    <a:extLst>
                      <a:ext uri="{9D8B030D-6E8A-4147-A177-3AD203B41FA5}">
                        <a16:colId xmlns:a16="http://schemas.microsoft.com/office/drawing/2014/main" val="1694293250"/>
                      </a:ext>
                    </a:extLst>
                  </a:gridCol>
                </a:tblGrid>
                <a:tr h="370840">
                  <a:tc>
                    <a:txBody>
                      <a:bodyPr/>
                      <a:lstStyle/>
                      <a:p>
                        <a:pPr algn="ctr"/>
                        <a:r>
                          <a:rPr lang="en-US" b="0" dirty="0">
                            <a:solidFill>
                              <a:schemeClr val="tx1"/>
                            </a:solidFill>
                          </a:rPr>
                          <a:t>25,</a:t>
                        </a:r>
                        <a:r>
                          <a:rPr lang="en-US" b="0" dirty="0">
                            <a:solidFill>
                              <a:srgbClr val="FF0000"/>
                            </a:solidFill>
                          </a:rPr>
                          <a:t> -25</a:t>
                        </a:r>
                      </a:p>
                    </a:txBody>
                    <a:tcPr>
                      <a:lnL w="57150" cap="flat" cmpd="sng" algn="ctr">
                        <a:solidFill>
                          <a:schemeClr val="bg2">
                            <a:lumMod val="40000"/>
                            <a:lumOff val="60000"/>
                          </a:schemeClr>
                        </a:solidFill>
                        <a:prstDash val="solid"/>
                        <a:round/>
                        <a:headEnd type="none" w="med" len="med"/>
                        <a:tailEnd type="none" w="med" len="med"/>
                      </a:lnL>
                      <a:lnR w="57150" cap="flat" cmpd="sng" algn="ctr">
                        <a:solidFill>
                          <a:schemeClr val="bg2">
                            <a:lumMod val="40000"/>
                            <a:lumOff val="60000"/>
                          </a:schemeClr>
                        </a:solidFill>
                        <a:prstDash val="solid"/>
                        <a:round/>
                        <a:headEnd type="none" w="med" len="med"/>
                        <a:tailEnd type="none" w="med" len="med"/>
                      </a:lnR>
                      <a:lnT w="57150" cap="flat" cmpd="sng" algn="ctr">
                        <a:solidFill>
                          <a:schemeClr val="bg2">
                            <a:lumMod val="40000"/>
                            <a:lumOff val="60000"/>
                          </a:schemeClr>
                        </a:solidFill>
                        <a:prstDash val="solid"/>
                        <a:round/>
                        <a:headEnd type="none" w="med" len="med"/>
                        <a:tailEnd type="none" w="med" len="med"/>
                      </a:lnT>
                      <a:lnB w="5715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658754"/>
                    </a:ext>
                  </a:extLst>
                </a:tr>
                <a:tr h="370840">
                  <a:tc>
                    <a:txBody>
                      <a:bodyPr/>
                      <a:lstStyle/>
                      <a:p>
                        <a:pPr algn="ctr"/>
                        <a:r>
                          <a:rPr lang="en-US" dirty="0"/>
                          <a:t>20, </a:t>
                        </a:r>
                        <a:r>
                          <a:rPr lang="en-US"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bg2">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2256089"/>
                    </a:ext>
                  </a:extLst>
                </a:tr>
                <a:tr h="370840">
                  <a:tc>
                    <a:txBody>
                      <a:bodyPr/>
                      <a:lstStyle/>
                      <a:p>
                        <a:pPr algn="ctr"/>
                        <a:r>
                          <a:rPr lang="en-US" dirty="0"/>
                          <a:t>5, </a:t>
                        </a:r>
                        <a:r>
                          <a:rPr lang="en-US" dirty="0">
                            <a:solidFill>
                              <a:srgbClr val="FF000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517812"/>
                    </a:ext>
                  </a:extLst>
                </a:tr>
                <a:tr h="370840">
                  <a:tc>
                    <a:txBody>
                      <a:bodyPr/>
                      <a:lstStyle/>
                      <a:p>
                        <a:pPr algn="ctr"/>
                        <a:r>
                          <a:rPr lang="en-US" dirty="0"/>
                          <a:t>0, </a:t>
                        </a:r>
                        <a:r>
                          <a:rPr lang="en-US" dirty="0">
                            <a:solidFill>
                              <a:srgbClr val="FF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1419932"/>
                    </a:ext>
                  </a:extLst>
                </a:tr>
              </a:tbl>
            </a:graphicData>
          </a:graphic>
        </p:graphicFrame>
        <p:grpSp>
          <p:nvGrpSpPr>
            <p:cNvPr id="149" name="Group 148">
              <a:extLst>
                <a:ext uri="{FF2B5EF4-FFF2-40B4-BE49-F238E27FC236}">
                  <a16:creationId xmlns:a16="http://schemas.microsoft.com/office/drawing/2014/main" id="{28831C35-9FDB-4837-85B1-916A97F1C1E8}"/>
                </a:ext>
              </a:extLst>
            </p:cNvPr>
            <p:cNvGrpSpPr/>
            <p:nvPr/>
          </p:nvGrpSpPr>
          <p:grpSpPr>
            <a:xfrm>
              <a:off x="6106052" y="3189071"/>
              <a:ext cx="662642" cy="253030"/>
              <a:chOff x="1260965" y="3070159"/>
              <a:chExt cx="662642" cy="253030"/>
            </a:xfrm>
          </p:grpSpPr>
          <p:sp>
            <p:nvSpPr>
              <p:cNvPr id="158" name="Hexagon 157">
                <a:extLst>
                  <a:ext uri="{FF2B5EF4-FFF2-40B4-BE49-F238E27FC236}">
                    <a16:creationId xmlns:a16="http://schemas.microsoft.com/office/drawing/2014/main" id="{0C979767-D678-4581-9934-3C84C9B2553B}"/>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59" name="Hexagon 158">
                <a:extLst>
                  <a:ext uri="{FF2B5EF4-FFF2-40B4-BE49-F238E27FC236}">
                    <a16:creationId xmlns:a16="http://schemas.microsoft.com/office/drawing/2014/main" id="{B7DF6EAE-6E42-43F8-9225-BE0CB4A448BD}"/>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sp>
          <p:nvSpPr>
            <p:cNvPr id="152" name="Explosion: 8 Points 151">
              <a:extLst>
                <a:ext uri="{FF2B5EF4-FFF2-40B4-BE49-F238E27FC236}">
                  <a16:creationId xmlns:a16="http://schemas.microsoft.com/office/drawing/2014/main" id="{E739DA23-689E-4598-BAF9-B780D0012659}"/>
                </a:ext>
              </a:extLst>
            </p:cNvPr>
            <p:cNvSpPr/>
            <p:nvPr/>
          </p:nvSpPr>
          <p:spPr>
            <a:xfrm>
              <a:off x="6044694" y="3075899"/>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71" name="Group 170">
              <a:extLst>
                <a:ext uri="{FF2B5EF4-FFF2-40B4-BE49-F238E27FC236}">
                  <a16:creationId xmlns:a16="http://schemas.microsoft.com/office/drawing/2014/main" id="{B77F21D0-4173-447C-8B98-80A4B58C5AA8}"/>
                </a:ext>
              </a:extLst>
            </p:cNvPr>
            <p:cNvGrpSpPr/>
            <p:nvPr/>
          </p:nvGrpSpPr>
          <p:grpSpPr>
            <a:xfrm>
              <a:off x="6959054" y="2815183"/>
              <a:ext cx="662642" cy="253030"/>
              <a:chOff x="1260965" y="3070159"/>
              <a:chExt cx="662642" cy="253030"/>
            </a:xfrm>
          </p:grpSpPr>
          <p:sp>
            <p:nvSpPr>
              <p:cNvPr id="172" name="Hexagon 171">
                <a:extLst>
                  <a:ext uri="{FF2B5EF4-FFF2-40B4-BE49-F238E27FC236}">
                    <a16:creationId xmlns:a16="http://schemas.microsoft.com/office/drawing/2014/main" id="{B2753A62-3C1D-4C1E-9219-7A30DEB40735}"/>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73" name="Hexagon 172">
                <a:extLst>
                  <a:ext uri="{FF2B5EF4-FFF2-40B4-BE49-F238E27FC236}">
                    <a16:creationId xmlns:a16="http://schemas.microsoft.com/office/drawing/2014/main" id="{78F59E0D-4281-4ABB-B52F-7116B19185A7}"/>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grpSp>
          <p:nvGrpSpPr>
            <p:cNvPr id="174" name="Group 173">
              <a:extLst>
                <a:ext uri="{FF2B5EF4-FFF2-40B4-BE49-F238E27FC236}">
                  <a16:creationId xmlns:a16="http://schemas.microsoft.com/office/drawing/2014/main" id="{DAE15B5F-FDB6-4257-B1E7-E92DA82AEF17}"/>
                </a:ext>
              </a:extLst>
            </p:cNvPr>
            <p:cNvGrpSpPr/>
            <p:nvPr/>
          </p:nvGrpSpPr>
          <p:grpSpPr>
            <a:xfrm>
              <a:off x="6093439" y="3565289"/>
              <a:ext cx="662642" cy="253030"/>
              <a:chOff x="1260965" y="3070159"/>
              <a:chExt cx="662642" cy="253030"/>
            </a:xfrm>
          </p:grpSpPr>
          <p:sp>
            <p:nvSpPr>
              <p:cNvPr id="175" name="Hexagon 174">
                <a:extLst>
                  <a:ext uri="{FF2B5EF4-FFF2-40B4-BE49-F238E27FC236}">
                    <a16:creationId xmlns:a16="http://schemas.microsoft.com/office/drawing/2014/main" id="{F3EC1222-3385-4ADB-8680-E27886651FB0}"/>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76" name="Hexagon 175">
                <a:extLst>
                  <a:ext uri="{FF2B5EF4-FFF2-40B4-BE49-F238E27FC236}">
                    <a16:creationId xmlns:a16="http://schemas.microsoft.com/office/drawing/2014/main" id="{9325A8B8-3C8E-4A34-B9A2-9E5F3F5F5382}"/>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grpSp>
          <p:nvGrpSpPr>
            <p:cNvPr id="177" name="Group 176">
              <a:extLst>
                <a:ext uri="{FF2B5EF4-FFF2-40B4-BE49-F238E27FC236}">
                  <a16:creationId xmlns:a16="http://schemas.microsoft.com/office/drawing/2014/main" id="{B74AA18C-E607-4F45-B4FF-F9A5555ECAE7}"/>
                </a:ext>
              </a:extLst>
            </p:cNvPr>
            <p:cNvGrpSpPr/>
            <p:nvPr/>
          </p:nvGrpSpPr>
          <p:grpSpPr>
            <a:xfrm>
              <a:off x="6093439" y="3970719"/>
              <a:ext cx="662642" cy="253030"/>
              <a:chOff x="1260965" y="3070159"/>
              <a:chExt cx="662642" cy="253030"/>
            </a:xfrm>
          </p:grpSpPr>
          <p:sp>
            <p:nvSpPr>
              <p:cNvPr id="178" name="Hexagon 177">
                <a:extLst>
                  <a:ext uri="{FF2B5EF4-FFF2-40B4-BE49-F238E27FC236}">
                    <a16:creationId xmlns:a16="http://schemas.microsoft.com/office/drawing/2014/main" id="{4D53B755-FA12-4367-9B01-E31DE46553AF}"/>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79" name="Hexagon 178">
                <a:extLst>
                  <a:ext uri="{FF2B5EF4-FFF2-40B4-BE49-F238E27FC236}">
                    <a16:creationId xmlns:a16="http://schemas.microsoft.com/office/drawing/2014/main" id="{1552770D-833E-4270-A0B0-E03FE952DA0B}"/>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grpSp>
          <p:nvGrpSpPr>
            <p:cNvPr id="180" name="Group 179">
              <a:extLst>
                <a:ext uri="{FF2B5EF4-FFF2-40B4-BE49-F238E27FC236}">
                  <a16:creationId xmlns:a16="http://schemas.microsoft.com/office/drawing/2014/main" id="{7576364B-658D-4524-8741-4BC4B4D248FF}"/>
                </a:ext>
              </a:extLst>
            </p:cNvPr>
            <p:cNvGrpSpPr/>
            <p:nvPr/>
          </p:nvGrpSpPr>
          <p:grpSpPr>
            <a:xfrm>
              <a:off x="6106052" y="4359821"/>
              <a:ext cx="662642" cy="253030"/>
              <a:chOff x="1260965" y="3070159"/>
              <a:chExt cx="662642" cy="253030"/>
            </a:xfrm>
          </p:grpSpPr>
          <p:sp>
            <p:nvSpPr>
              <p:cNvPr id="181" name="Hexagon 180">
                <a:extLst>
                  <a:ext uri="{FF2B5EF4-FFF2-40B4-BE49-F238E27FC236}">
                    <a16:creationId xmlns:a16="http://schemas.microsoft.com/office/drawing/2014/main" id="{F798AC3B-0601-4136-BE03-FBE9E174586D}"/>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82" name="Hexagon 181">
                <a:extLst>
                  <a:ext uri="{FF2B5EF4-FFF2-40B4-BE49-F238E27FC236}">
                    <a16:creationId xmlns:a16="http://schemas.microsoft.com/office/drawing/2014/main" id="{B453DB41-1A5D-4E03-8F84-18DC45A36FD9}"/>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sp>
          <p:nvSpPr>
            <p:cNvPr id="183" name="Explosion: 8 Points 182">
              <a:extLst>
                <a:ext uri="{FF2B5EF4-FFF2-40B4-BE49-F238E27FC236}">
                  <a16:creationId xmlns:a16="http://schemas.microsoft.com/office/drawing/2014/main" id="{52374802-674E-4D36-95F8-7ADFFFD14382}"/>
                </a:ext>
              </a:extLst>
            </p:cNvPr>
            <p:cNvSpPr/>
            <p:nvPr/>
          </p:nvSpPr>
          <p:spPr>
            <a:xfrm>
              <a:off x="6412086" y="3059571"/>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4" name="Explosion: 8 Points 183">
              <a:extLst>
                <a:ext uri="{FF2B5EF4-FFF2-40B4-BE49-F238E27FC236}">
                  <a16:creationId xmlns:a16="http://schemas.microsoft.com/office/drawing/2014/main" id="{112D2272-3339-49E5-AB7F-413F0B7C6270}"/>
                </a:ext>
              </a:extLst>
            </p:cNvPr>
            <p:cNvSpPr/>
            <p:nvPr/>
          </p:nvSpPr>
          <p:spPr>
            <a:xfrm>
              <a:off x="6036529" y="3459621"/>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5" name="Explosion: 8 Points 184">
              <a:extLst>
                <a:ext uri="{FF2B5EF4-FFF2-40B4-BE49-F238E27FC236}">
                  <a16:creationId xmlns:a16="http://schemas.microsoft.com/office/drawing/2014/main" id="{0FE5658C-CF92-45B0-BA31-22CB2C373CBF}"/>
                </a:ext>
              </a:extLst>
            </p:cNvPr>
            <p:cNvSpPr/>
            <p:nvPr/>
          </p:nvSpPr>
          <p:spPr>
            <a:xfrm>
              <a:off x="6387593" y="3835178"/>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 name="Group 5">
            <a:extLst>
              <a:ext uri="{FF2B5EF4-FFF2-40B4-BE49-F238E27FC236}">
                <a16:creationId xmlns:a16="http://schemas.microsoft.com/office/drawing/2014/main" id="{B14EE213-9400-40A3-827E-119989C9B26B}"/>
              </a:ext>
            </a:extLst>
          </p:cNvPr>
          <p:cNvGrpSpPr/>
          <p:nvPr/>
        </p:nvGrpSpPr>
        <p:grpSpPr>
          <a:xfrm>
            <a:off x="4555665" y="1022084"/>
            <a:ext cx="4700588" cy="503620"/>
            <a:chOff x="1242871" y="3967814"/>
            <a:chExt cx="4700588" cy="503620"/>
          </a:xfrm>
        </p:grpSpPr>
        <p:grpSp>
          <p:nvGrpSpPr>
            <p:cNvPr id="186" name="Group 185">
              <a:extLst>
                <a:ext uri="{FF2B5EF4-FFF2-40B4-BE49-F238E27FC236}">
                  <a16:creationId xmlns:a16="http://schemas.microsoft.com/office/drawing/2014/main" id="{EA8EA03F-8F9C-4449-9413-C309A954A35D}"/>
                </a:ext>
              </a:extLst>
            </p:cNvPr>
            <p:cNvGrpSpPr/>
            <p:nvPr/>
          </p:nvGrpSpPr>
          <p:grpSpPr>
            <a:xfrm>
              <a:off x="1242871" y="3967814"/>
              <a:ext cx="4700588" cy="503620"/>
              <a:chOff x="112002" y="2102220"/>
              <a:chExt cx="4700588" cy="503620"/>
            </a:xfrm>
          </p:grpSpPr>
          <p:sp>
            <p:nvSpPr>
              <p:cNvPr id="187" name="TextBox 186">
                <a:extLst>
                  <a:ext uri="{FF2B5EF4-FFF2-40B4-BE49-F238E27FC236}">
                    <a16:creationId xmlns:a16="http://schemas.microsoft.com/office/drawing/2014/main" id="{48316DF5-400B-450E-A8E1-A5E099105FFB}"/>
                  </a:ext>
                </a:extLst>
              </p:cNvPr>
              <p:cNvSpPr txBox="1"/>
              <p:nvPr/>
            </p:nvSpPr>
            <p:spPr>
              <a:xfrm>
                <a:off x="112002" y="2144175"/>
                <a:ext cx="1168275" cy="461665"/>
              </a:xfrm>
              <a:prstGeom prst="rect">
                <a:avLst/>
              </a:prstGeom>
              <a:noFill/>
            </p:spPr>
            <p:txBody>
              <a:bodyPr wrap="square" rtlCol="0">
                <a:spAutoFit/>
              </a:bodyPr>
              <a:lstStyle/>
              <a:p>
                <a:pPr algn="ctr"/>
                <a:r>
                  <a:rPr lang="en-US" sz="2400" dirty="0">
                    <a:latin typeface="+mj-lt"/>
                    <a:cs typeface="Times New Roman" panose="02020603050405020304" pitchFamily="18" charset="0"/>
                  </a:rPr>
                  <a:t>s’</a:t>
                </a:r>
                <a:r>
                  <a:rPr lang="en-US" sz="2400" b="1" dirty="0">
                    <a:latin typeface="+mj-lt"/>
                    <a:cs typeface="Times New Roman" panose="02020603050405020304" pitchFamily="18" charset="0"/>
                  </a:rPr>
                  <a:t> </a:t>
                </a:r>
                <a:r>
                  <a:rPr lang="en-US" sz="2400" dirty="0">
                    <a:latin typeface="+mj-lt"/>
                    <a:cs typeface="Times New Roman" panose="02020603050405020304" pitchFamily="18" charset="0"/>
                  </a:rPr>
                  <a:t>= &lt;</a:t>
                </a:r>
              </a:p>
            </p:txBody>
          </p:sp>
          <p:grpSp>
            <p:nvGrpSpPr>
              <p:cNvPr id="188" name="Group 187">
                <a:extLst>
                  <a:ext uri="{FF2B5EF4-FFF2-40B4-BE49-F238E27FC236}">
                    <a16:creationId xmlns:a16="http://schemas.microsoft.com/office/drawing/2014/main" id="{AEF90858-7499-42F3-8BD6-251A71EA2F26}"/>
                  </a:ext>
                </a:extLst>
              </p:cNvPr>
              <p:cNvGrpSpPr/>
              <p:nvPr/>
            </p:nvGrpSpPr>
            <p:grpSpPr>
              <a:xfrm>
                <a:off x="1001326" y="2149258"/>
                <a:ext cx="1283137" cy="414107"/>
                <a:chOff x="1068325" y="1847212"/>
                <a:chExt cx="2123747" cy="685397"/>
              </a:xfrm>
            </p:grpSpPr>
            <p:pic>
              <p:nvPicPr>
                <p:cNvPr id="197" name="Graphic 196" descr="User">
                  <a:extLst>
                    <a:ext uri="{FF2B5EF4-FFF2-40B4-BE49-F238E27FC236}">
                      <a16:creationId xmlns:a16="http://schemas.microsoft.com/office/drawing/2014/main" id="{B70B7FA7-ABD1-4A66-A201-6A656F7A4B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8758" y="1847212"/>
                  <a:ext cx="586530" cy="579761"/>
                </a:xfrm>
                <a:prstGeom prst="rect">
                  <a:avLst/>
                </a:prstGeom>
              </p:spPr>
            </p:pic>
            <p:sp>
              <p:nvSpPr>
                <p:cNvPr id="198" name="TextBox 197">
                  <a:extLst>
                    <a:ext uri="{FF2B5EF4-FFF2-40B4-BE49-F238E27FC236}">
                      <a16:creationId xmlns:a16="http://schemas.microsoft.com/office/drawing/2014/main" id="{B435E110-D4EF-474B-B00F-A744CEEFCAA9}"/>
                    </a:ext>
                  </a:extLst>
                </p:cNvPr>
                <p:cNvSpPr txBox="1"/>
                <p:nvPr/>
              </p:nvSpPr>
              <p:spPr>
                <a:xfrm>
                  <a:off x="2652969" y="2070243"/>
                  <a:ext cx="394612" cy="382055"/>
                </a:xfrm>
                <a:prstGeom prst="rect">
                  <a:avLst/>
                </a:prstGeom>
                <a:noFill/>
              </p:spPr>
              <p:txBody>
                <a:bodyPr wrap="square" rtlCol="0">
                  <a:spAutoFit/>
                </a:bodyPr>
                <a:lstStyle/>
                <a:p>
                  <a:r>
                    <a:rPr lang="en-US" sz="900" b="1" dirty="0"/>
                    <a:t>3</a:t>
                  </a:r>
                </a:p>
              </p:txBody>
            </p:sp>
            <p:sp>
              <p:nvSpPr>
                <p:cNvPr id="199" name="Double Bracket 198">
                  <a:extLst>
                    <a:ext uri="{FF2B5EF4-FFF2-40B4-BE49-F238E27FC236}">
                      <a16:creationId xmlns:a16="http://schemas.microsoft.com/office/drawing/2014/main" id="{D3D90B68-7E7B-405B-86E0-389F8549D9CD}"/>
                    </a:ext>
                  </a:extLst>
                </p:cNvPr>
                <p:cNvSpPr/>
                <p:nvPr/>
              </p:nvSpPr>
              <p:spPr>
                <a:xfrm>
                  <a:off x="2004970" y="1959954"/>
                  <a:ext cx="1187102" cy="478068"/>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0" name="Graphic 199" descr="User">
                  <a:extLst>
                    <a:ext uri="{FF2B5EF4-FFF2-40B4-BE49-F238E27FC236}">
                      <a16:creationId xmlns:a16="http://schemas.microsoft.com/office/drawing/2014/main" id="{F0763197-16E8-4C01-967C-DA1910EF06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9401" y="1853568"/>
                  <a:ext cx="586530" cy="579761"/>
                </a:xfrm>
                <a:prstGeom prst="rect">
                  <a:avLst/>
                </a:prstGeom>
              </p:spPr>
            </p:pic>
            <p:sp>
              <p:nvSpPr>
                <p:cNvPr id="201" name="TextBox 200">
                  <a:extLst>
                    <a:ext uri="{FF2B5EF4-FFF2-40B4-BE49-F238E27FC236}">
                      <a16:creationId xmlns:a16="http://schemas.microsoft.com/office/drawing/2014/main" id="{5E0E3757-8849-42D2-8716-177CACA11AEE}"/>
                    </a:ext>
                  </a:extLst>
                </p:cNvPr>
                <p:cNvSpPr txBox="1"/>
                <p:nvPr/>
              </p:nvSpPr>
              <p:spPr>
                <a:xfrm>
                  <a:off x="2136969" y="2070339"/>
                  <a:ext cx="394611" cy="382055"/>
                </a:xfrm>
                <a:prstGeom prst="rect">
                  <a:avLst/>
                </a:prstGeom>
                <a:noFill/>
              </p:spPr>
              <p:txBody>
                <a:bodyPr wrap="square" rtlCol="0">
                  <a:spAutoFit/>
                </a:bodyPr>
                <a:lstStyle/>
                <a:p>
                  <a:r>
                    <a:rPr lang="en-US" sz="900" b="1" dirty="0"/>
                    <a:t>5</a:t>
                  </a:r>
                </a:p>
              </p:txBody>
            </p:sp>
            <p:sp>
              <p:nvSpPr>
                <p:cNvPr id="202" name="TextBox 201">
                  <a:extLst>
                    <a:ext uri="{FF2B5EF4-FFF2-40B4-BE49-F238E27FC236}">
                      <a16:creationId xmlns:a16="http://schemas.microsoft.com/office/drawing/2014/main" id="{121E78F3-BCDB-4340-9F51-933172F69B60}"/>
                    </a:ext>
                  </a:extLst>
                </p:cNvPr>
                <p:cNvSpPr txBox="1"/>
                <p:nvPr/>
              </p:nvSpPr>
              <p:spPr>
                <a:xfrm>
                  <a:off x="1068325" y="1921320"/>
                  <a:ext cx="920542" cy="611289"/>
                </a:xfrm>
                <a:prstGeom prst="rect">
                  <a:avLst/>
                </a:prstGeom>
                <a:noFill/>
              </p:spPr>
              <p:txBody>
                <a:bodyPr wrap="square" rtlCol="0">
                  <a:spAutoFit/>
                </a:bodyPr>
                <a:lstStyle/>
                <a:p>
                  <a:r>
                    <a:rPr lang="en-US" sz="1800" i="1" dirty="0"/>
                    <a:t>E</a:t>
                  </a:r>
                  <a:r>
                    <a:rPr lang="en-US" sz="1800" dirty="0"/>
                    <a:t> =</a:t>
                  </a:r>
                </a:p>
              </p:txBody>
            </p:sp>
          </p:grpSp>
          <p:grpSp>
            <p:nvGrpSpPr>
              <p:cNvPr id="189" name="Group 188">
                <a:extLst>
                  <a:ext uri="{FF2B5EF4-FFF2-40B4-BE49-F238E27FC236}">
                    <a16:creationId xmlns:a16="http://schemas.microsoft.com/office/drawing/2014/main" id="{B26233D8-8C6A-4C15-8999-01748C117A91}"/>
                  </a:ext>
                </a:extLst>
              </p:cNvPr>
              <p:cNvGrpSpPr/>
              <p:nvPr/>
            </p:nvGrpSpPr>
            <p:grpSpPr>
              <a:xfrm>
                <a:off x="3005283" y="2158917"/>
                <a:ext cx="1283869" cy="392993"/>
                <a:chOff x="4231823" y="1444542"/>
                <a:chExt cx="2124960" cy="740430"/>
              </a:xfrm>
            </p:grpSpPr>
            <p:sp>
              <p:nvSpPr>
                <p:cNvPr id="193" name="Double Bracket 192">
                  <a:extLst>
                    <a:ext uri="{FF2B5EF4-FFF2-40B4-BE49-F238E27FC236}">
                      <a16:creationId xmlns:a16="http://schemas.microsoft.com/office/drawing/2014/main" id="{2F406A4E-7917-4498-BC95-0F6139AF5444}"/>
                    </a:ext>
                  </a:extLst>
                </p:cNvPr>
                <p:cNvSpPr/>
                <p:nvPr/>
              </p:nvSpPr>
              <p:spPr>
                <a:xfrm>
                  <a:off x="5069197" y="1508248"/>
                  <a:ext cx="1287586" cy="547471"/>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4" name="TextBox 193">
                      <a:extLst>
                        <a:ext uri="{FF2B5EF4-FFF2-40B4-BE49-F238E27FC236}">
                          <a16:creationId xmlns:a16="http://schemas.microsoft.com/office/drawing/2014/main" id="{43DA66E6-5BA9-4FD5-9FB1-A71F63BF434D}"/>
                        </a:ext>
                      </a:extLst>
                    </p:cNvPr>
                    <p:cNvSpPr txBox="1"/>
                    <p:nvPr/>
                  </p:nvSpPr>
                  <p:spPr>
                    <a:xfrm>
                      <a:off x="4231823" y="1444542"/>
                      <a:ext cx="848776" cy="740430"/>
                    </a:xfrm>
                    <a:prstGeom prst="rect">
                      <a:avLst/>
                    </a:prstGeom>
                    <a:noFill/>
                  </p:spPr>
                  <p:txBody>
                    <a:bodyPr wrap="square" rtlCol="0">
                      <a:spAutoFit/>
                    </a:bodyPr>
                    <a:lstStyle/>
                    <a:p>
                      <a14:m>
                        <m:oMath xmlns:m="http://schemas.openxmlformats.org/officeDocument/2006/math">
                          <m:r>
                            <a:rPr lang="en-US" sz="2000" i="1" smtClean="0">
                              <a:latin typeface="Cambria Math" panose="02040503050406030204" pitchFamily="18" charset="0"/>
                              <a:ea typeface="Cambria Math" panose="02040503050406030204" pitchFamily="18" charset="0"/>
                            </a:rPr>
                            <m:t>𝜃</m:t>
                          </m:r>
                          <m:r>
                            <a:rPr lang="en-US" sz="2000" b="0" i="0" smtClean="0">
                              <a:latin typeface="Cambria Math" panose="02040503050406030204" pitchFamily="18" charset="0"/>
                              <a:ea typeface="Cambria Math" panose="02040503050406030204" pitchFamily="18" charset="0"/>
                            </a:rPr>
                            <m:t> </m:t>
                          </m:r>
                        </m:oMath>
                      </a14:m>
                      <a:r>
                        <a:rPr lang="en-US" sz="1600" dirty="0"/>
                        <a:t>= </a:t>
                      </a:r>
                    </a:p>
                  </p:txBody>
                </p:sp>
              </mc:Choice>
              <mc:Fallback xmlns="">
                <p:sp>
                  <p:nvSpPr>
                    <p:cNvPr id="194" name="TextBox 193">
                      <a:extLst>
                        <a:ext uri="{FF2B5EF4-FFF2-40B4-BE49-F238E27FC236}">
                          <a16:creationId xmlns:a16="http://schemas.microsoft.com/office/drawing/2014/main" id="{43DA66E6-5BA9-4FD5-9FB1-A71F63BF434D}"/>
                        </a:ext>
                      </a:extLst>
                    </p:cNvPr>
                    <p:cNvSpPr txBox="1">
                      <a:spLocks noRot="1" noChangeAspect="1" noMove="1" noResize="1" noEditPoints="1" noAdjustHandles="1" noChangeArrowheads="1" noChangeShapeType="1" noTextEdit="1"/>
                    </p:cNvSpPr>
                    <p:nvPr/>
                  </p:nvSpPr>
                  <p:spPr>
                    <a:xfrm>
                      <a:off x="4231823" y="1444542"/>
                      <a:ext cx="848776" cy="740430"/>
                    </a:xfrm>
                    <a:prstGeom prst="rect">
                      <a:avLst/>
                    </a:prstGeom>
                    <a:blipFill>
                      <a:blip r:embed="rId5"/>
                      <a:stretch>
                        <a:fillRect r="-16667" b="-18750"/>
                      </a:stretch>
                    </a:blipFill>
                  </p:spPr>
                  <p:txBody>
                    <a:bodyPr/>
                    <a:lstStyle/>
                    <a:p>
                      <a:r>
                        <a:rPr lang="en-US">
                          <a:noFill/>
                        </a:rPr>
                        <a:t> </a:t>
                      </a:r>
                    </a:p>
                  </p:txBody>
                </p:sp>
              </mc:Fallback>
            </mc:AlternateContent>
          </p:grpSp>
          <p:sp>
            <p:nvSpPr>
              <p:cNvPr id="190" name="TextBox 189">
                <a:extLst>
                  <a:ext uri="{FF2B5EF4-FFF2-40B4-BE49-F238E27FC236}">
                    <a16:creationId xmlns:a16="http://schemas.microsoft.com/office/drawing/2014/main" id="{A3ED73B1-50FA-412F-9860-F2D55E9C3D4F}"/>
                  </a:ext>
                </a:extLst>
              </p:cNvPr>
              <p:cNvSpPr txBox="1"/>
              <p:nvPr/>
            </p:nvSpPr>
            <p:spPr>
              <a:xfrm>
                <a:off x="2221651" y="2171098"/>
                <a:ext cx="924603" cy="369332"/>
              </a:xfrm>
              <a:prstGeom prst="rect">
                <a:avLst/>
              </a:prstGeom>
              <a:noFill/>
            </p:spPr>
            <p:txBody>
              <a:bodyPr wrap="square" rtlCol="0">
                <a:spAutoFit/>
              </a:bodyPr>
              <a:lstStyle/>
              <a:p>
                <a:pPr algn="ctr"/>
                <a:r>
                  <a:rPr lang="en-US" sz="1800" dirty="0">
                    <a:latin typeface="+mj-lt"/>
                    <a:cs typeface="Times New Roman" panose="02020603050405020304" pitchFamily="18" charset="0"/>
                  </a:rPr>
                  <a:t>, B = 4,</a:t>
                </a:r>
              </a:p>
            </p:txBody>
          </p:sp>
          <p:sp>
            <p:nvSpPr>
              <p:cNvPr id="191" name="TextBox 190">
                <a:extLst>
                  <a:ext uri="{FF2B5EF4-FFF2-40B4-BE49-F238E27FC236}">
                    <a16:creationId xmlns:a16="http://schemas.microsoft.com/office/drawing/2014/main" id="{675C4933-0B00-4406-951F-D1B12F0EF43A}"/>
                  </a:ext>
                </a:extLst>
              </p:cNvPr>
              <p:cNvSpPr txBox="1"/>
              <p:nvPr/>
            </p:nvSpPr>
            <p:spPr>
              <a:xfrm>
                <a:off x="4150669" y="2102220"/>
                <a:ext cx="661921" cy="461665"/>
              </a:xfrm>
              <a:prstGeom prst="rect">
                <a:avLst/>
              </a:prstGeom>
              <a:noFill/>
            </p:spPr>
            <p:txBody>
              <a:bodyPr wrap="square" rtlCol="0">
                <a:spAutoFit/>
              </a:bodyPr>
              <a:lstStyle/>
              <a:p>
                <a:pPr algn="ctr"/>
                <a:r>
                  <a:rPr lang="en-US" sz="2400" dirty="0">
                    <a:latin typeface="+mj-lt"/>
                    <a:cs typeface="Times New Roman" panose="02020603050405020304" pitchFamily="18" charset="0"/>
                  </a:rPr>
                  <a:t>&gt;</a:t>
                </a:r>
              </a:p>
            </p:txBody>
          </p:sp>
        </p:grpSp>
        <p:grpSp>
          <p:nvGrpSpPr>
            <p:cNvPr id="203" name="Group 202">
              <a:extLst>
                <a:ext uri="{FF2B5EF4-FFF2-40B4-BE49-F238E27FC236}">
                  <a16:creationId xmlns:a16="http://schemas.microsoft.com/office/drawing/2014/main" id="{9E5D3901-3C51-4408-ACDF-36A8B4B961D2}"/>
                </a:ext>
              </a:extLst>
            </p:cNvPr>
            <p:cNvGrpSpPr/>
            <p:nvPr/>
          </p:nvGrpSpPr>
          <p:grpSpPr>
            <a:xfrm>
              <a:off x="4697547" y="4072483"/>
              <a:ext cx="662642" cy="253030"/>
              <a:chOff x="1260965" y="3070159"/>
              <a:chExt cx="662642" cy="253030"/>
            </a:xfrm>
          </p:grpSpPr>
          <p:sp>
            <p:nvSpPr>
              <p:cNvPr id="204" name="Hexagon 203">
                <a:extLst>
                  <a:ext uri="{FF2B5EF4-FFF2-40B4-BE49-F238E27FC236}">
                    <a16:creationId xmlns:a16="http://schemas.microsoft.com/office/drawing/2014/main" id="{8ABA677A-0575-4636-BD5A-498323B3139D}"/>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205" name="Hexagon 204">
                <a:extLst>
                  <a:ext uri="{FF2B5EF4-FFF2-40B4-BE49-F238E27FC236}">
                    <a16:creationId xmlns:a16="http://schemas.microsoft.com/office/drawing/2014/main" id="{DFBD6715-A56E-4583-B420-794F302A17C7}"/>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grpSp>
      <p:grpSp>
        <p:nvGrpSpPr>
          <p:cNvPr id="139" name="Group 138">
            <a:extLst>
              <a:ext uri="{FF2B5EF4-FFF2-40B4-BE49-F238E27FC236}">
                <a16:creationId xmlns:a16="http://schemas.microsoft.com/office/drawing/2014/main" id="{F6E5BF09-9851-4507-BBF1-F12CA9A65A8A}"/>
              </a:ext>
            </a:extLst>
          </p:cNvPr>
          <p:cNvGrpSpPr/>
          <p:nvPr/>
        </p:nvGrpSpPr>
        <p:grpSpPr>
          <a:xfrm>
            <a:off x="516072" y="2642797"/>
            <a:ext cx="4651604" cy="503620"/>
            <a:chOff x="160986" y="2102220"/>
            <a:chExt cx="4651604" cy="503620"/>
          </a:xfrm>
        </p:grpSpPr>
        <p:sp>
          <p:nvSpPr>
            <p:cNvPr id="141" name="TextBox 140">
              <a:extLst>
                <a:ext uri="{FF2B5EF4-FFF2-40B4-BE49-F238E27FC236}">
                  <a16:creationId xmlns:a16="http://schemas.microsoft.com/office/drawing/2014/main" id="{66C544E9-B330-4751-8586-3378408495AD}"/>
                </a:ext>
              </a:extLst>
            </p:cNvPr>
            <p:cNvSpPr txBox="1"/>
            <p:nvPr/>
          </p:nvSpPr>
          <p:spPr>
            <a:xfrm>
              <a:off x="160986" y="2144175"/>
              <a:ext cx="1168275" cy="461665"/>
            </a:xfrm>
            <a:prstGeom prst="rect">
              <a:avLst/>
            </a:prstGeom>
            <a:noFill/>
          </p:spPr>
          <p:txBody>
            <a:bodyPr wrap="square" rtlCol="0">
              <a:spAutoFit/>
            </a:bodyPr>
            <a:lstStyle/>
            <a:p>
              <a:pPr algn="ctr"/>
              <a:r>
                <a:rPr lang="en-US" sz="2400" dirty="0">
                  <a:latin typeface="+mj-lt"/>
                  <a:cs typeface="Times New Roman" panose="02020603050405020304" pitchFamily="18" charset="0"/>
                </a:rPr>
                <a:t>s</a:t>
              </a:r>
              <a:r>
                <a:rPr lang="en-US" sz="2400" b="1" dirty="0">
                  <a:latin typeface="+mj-lt"/>
                  <a:cs typeface="Times New Roman" panose="02020603050405020304" pitchFamily="18" charset="0"/>
                </a:rPr>
                <a:t> </a:t>
              </a:r>
              <a:r>
                <a:rPr lang="en-US" sz="2400" dirty="0">
                  <a:latin typeface="+mj-lt"/>
                  <a:cs typeface="Times New Roman" panose="02020603050405020304" pitchFamily="18" charset="0"/>
                </a:rPr>
                <a:t>= &lt;</a:t>
              </a:r>
            </a:p>
          </p:txBody>
        </p:sp>
        <p:grpSp>
          <p:nvGrpSpPr>
            <p:cNvPr id="142" name="Group 141">
              <a:extLst>
                <a:ext uri="{FF2B5EF4-FFF2-40B4-BE49-F238E27FC236}">
                  <a16:creationId xmlns:a16="http://schemas.microsoft.com/office/drawing/2014/main" id="{3A59B155-47DB-4C38-B3BD-980FBC1BD75D}"/>
                </a:ext>
              </a:extLst>
            </p:cNvPr>
            <p:cNvGrpSpPr/>
            <p:nvPr/>
          </p:nvGrpSpPr>
          <p:grpSpPr>
            <a:xfrm>
              <a:off x="1001326" y="2149258"/>
              <a:ext cx="1283137" cy="414107"/>
              <a:chOff x="1068325" y="1847212"/>
              <a:chExt cx="2123747" cy="685397"/>
            </a:xfrm>
          </p:grpSpPr>
          <p:pic>
            <p:nvPicPr>
              <p:cNvPr id="153" name="Graphic 152" descr="User">
                <a:extLst>
                  <a:ext uri="{FF2B5EF4-FFF2-40B4-BE49-F238E27FC236}">
                    <a16:creationId xmlns:a16="http://schemas.microsoft.com/office/drawing/2014/main" id="{19022BED-F02B-40A8-ADAE-C5C9D0A79B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58758" y="1847212"/>
                <a:ext cx="586530" cy="579761"/>
              </a:xfrm>
              <a:prstGeom prst="rect">
                <a:avLst/>
              </a:prstGeom>
            </p:spPr>
          </p:pic>
          <p:sp>
            <p:nvSpPr>
              <p:cNvPr id="154" name="TextBox 153">
                <a:extLst>
                  <a:ext uri="{FF2B5EF4-FFF2-40B4-BE49-F238E27FC236}">
                    <a16:creationId xmlns:a16="http://schemas.microsoft.com/office/drawing/2014/main" id="{81166266-7106-4C25-BEED-9A84D7A5E35D}"/>
                  </a:ext>
                </a:extLst>
              </p:cNvPr>
              <p:cNvSpPr txBox="1"/>
              <p:nvPr/>
            </p:nvSpPr>
            <p:spPr>
              <a:xfrm>
                <a:off x="2652969" y="2070243"/>
                <a:ext cx="394612" cy="382055"/>
              </a:xfrm>
              <a:prstGeom prst="rect">
                <a:avLst/>
              </a:prstGeom>
              <a:noFill/>
            </p:spPr>
            <p:txBody>
              <a:bodyPr wrap="square" rtlCol="0">
                <a:spAutoFit/>
              </a:bodyPr>
              <a:lstStyle/>
              <a:p>
                <a:r>
                  <a:rPr lang="en-US" sz="900" b="1" dirty="0"/>
                  <a:t>0</a:t>
                </a:r>
              </a:p>
            </p:txBody>
          </p:sp>
          <p:sp>
            <p:nvSpPr>
              <p:cNvPr id="155" name="Double Bracket 154">
                <a:extLst>
                  <a:ext uri="{FF2B5EF4-FFF2-40B4-BE49-F238E27FC236}">
                    <a16:creationId xmlns:a16="http://schemas.microsoft.com/office/drawing/2014/main" id="{9D09DB76-820F-4A67-9E5B-B9DE3E19727F}"/>
                  </a:ext>
                </a:extLst>
              </p:cNvPr>
              <p:cNvSpPr/>
              <p:nvPr/>
            </p:nvSpPr>
            <p:spPr>
              <a:xfrm>
                <a:off x="2004970" y="1959954"/>
                <a:ext cx="1187102" cy="478068"/>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56" name="Graphic 155" descr="User">
                <a:extLst>
                  <a:ext uri="{FF2B5EF4-FFF2-40B4-BE49-F238E27FC236}">
                    <a16:creationId xmlns:a16="http://schemas.microsoft.com/office/drawing/2014/main" id="{B7CA5F54-3D8C-43C3-8883-A680F1F879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39401" y="1853568"/>
                <a:ext cx="586530" cy="579761"/>
              </a:xfrm>
              <a:prstGeom prst="rect">
                <a:avLst/>
              </a:prstGeom>
            </p:spPr>
          </p:pic>
          <p:sp>
            <p:nvSpPr>
              <p:cNvPr id="157" name="TextBox 156">
                <a:extLst>
                  <a:ext uri="{FF2B5EF4-FFF2-40B4-BE49-F238E27FC236}">
                    <a16:creationId xmlns:a16="http://schemas.microsoft.com/office/drawing/2014/main" id="{16CC3971-54A2-4BA4-B4E3-70EC41288DE2}"/>
                  </a:ext>
                </a:extLst>
              </p:cNvPr>
              <p:cNvSpPr txBox="1"/>
              <p:nvPr/>
            </p:nvSpPr>
            <p:spPr>
              <a:xfrm>
                <a:off x="2136969" y="2070339"/>
                <a:ext cx="394611" cy="382055"/>
              </a:xfrm>
              <a:prstGeom prst="rect">
                <a:avLst/>
              </a:prstGeom>
              <a:noFill/>
            </p:spPr>
            <p:txBody>
              <a:bodyPr wrap="square" rtlCol="0">
                <a:spAutoFit/>
              </a:bodyPr>
              <a:lstStyle/>
              <a:p>
                <a:r>
                  <a:rPr lang="en-US" sz="900" b="1" dirty="0"/>
                  <a:t>0</a:t>
                </a:r>
              </a:p>
            </p:txBody>
          </p:sp>
          <p:sp>
            <p:nvSpPr>
              <p:cNvPr id="160" name="TextBox 159">
                <a:extLst>
                  <a:ext uri="{FF2B5EF4-FFF2-40B4-BE49-F238E27FC236}">
                    <a16:creationId xmlns:a16="http://schemas.microsoft.com/office/drawing/2014/main" id="{8010E2E2-3FBA-4969-9DA1-C3C4C6FD247F}"/>
                  </a:ext>
                </a:extLst>
              </p:cNvPr>
              <p:cNvSpPr txBox="1"/>
              <p:nvPr/>
            </p:nvSpPr>
            <p:spPr>
              <a:xfrm>
                <a:off x="1068325" y="1921320"/>
                <a:ext cx="920542" cy="611289"/>
              </a:xfrm>
              <a:prstGeom prst="rect">
                <a:avLst/>
              </a:prstGeom>
              <a:noFill/>
            </p:spPr>
            <p:txBody>
              <a:bodyPr wrap="square" rtlCol="0">
                <a:spAutoFit/>
              </a:bodyPr>
              <a:lstStyle/>
              <a:p>
                <a:r>
                  <a:rPr lang="en-US" sz="1800" i="1" dirty="0"/>
                  <a:t>E</a:t>
                </a:r>
                <a:r>
                  <a:rPr lang="en-US" sz="1800" dirty="0"/>
                  <a:t> =</a:t>
                </a:r>
              </a:p>
            </p:txBody>
          </p:sp>
        </p:grpSp>
        <p:grpSp>
          <p:nvGrpSpPr>
            <p:cNvPr id="143" name="Group 142">
              <a:extLst>
                <a:ext uri="{FF2B5EF4-FFF2-40B4-BE49-F238E27FC236}">
                  <a16:creationId xmlns:a16="http://schemas.microsoft.com/office/drawing/2014/main" id="{BDA23C2E-E31D-45A0-90BB-BD4FF570C912}"/>
                </a:ext>
              </a:extLst>
            </p:cNvPr>
            <p:cNvGrpSpPr/>
            <p:nvPr/>
          </p:nvGrpSpPr>
          <p:grpSpPr>
            <a:xfrm>
              <a:off x="3005283" y="2158917"/>
              <a:ext cx="1283869" cy="392993"/>
              <a:chOff x="4231823" y="1444542"/>
              <a:chExt cx="2124960" cy="740430"/>
            </a:xfrm>
          </p:grpSpPr>
          <p:grpSp>
            <p:nvGrpSpPr>
              <p:cNvPr id="146" name="Group 145">
                <a:extLst>
                  <a:ext uri="{FF2B5EF4-FFF2-40B4-BE49-F238E27FC236}">
                    <a16:creationId xmlns:a16="http://schemas.microsoft.com/office/drawing/2014/main" id="{71DB5211-60E0-4E35-B90D-99B8B9883C05}"/>
                  </a:ext>
                </a:extLst>
              </p:cNvPr>
              <p:cNvGrpSpPr/>
              <p:nvPr/>
            </p:nvGrpSpPr>
            <p:grpSpPr>
              <a:xfrm>
                <a:off x="5189201" y="1591925"/>
                <a:ext cx="1020984" cy="390999"/>
                <a:chOff x="3620478" y="3074693"/>
                <a:chExt cx="883953" cy="338521"/>
              </a:xfrm>
            </p:grpSpPr>
            <p:sp>
              <p:nvSpPr>
                <p:cNvPr id="150" name="Hexagon 149">
                  <a:extLst>
                    <a:ext uri="{FF2B5EF4-FFF2-40B4-BE49-F238E27FC236}">
                      <a16:creationId xmlns:a16="http://schemas.microsoft.com/office/drawing/2014/main" id="{DADC4C00-F9B5-4FE2-BEEB-5AB0C4DD04A4}"/>
                    </a:ext>
                  </a:extLst>
                </p:cNvPr>
                <p:cNvSpPr/>
                <p:nvPr/>
              </p:nvSpPr>
              <p:spPr>
                <a:xfrm>
                  <a:off x="3620478" y="3074693"/>
                  <a:ext cx="392684" cy="338521"/>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51" name="Hexagon 150">
                  <a:extLst>
                    <a:ext uri="{FF2B5EF4-FFF2-40B4-BE49-F238E27FC236}">
                      <a16:creationId xmlns:a16="http://schemas.microsoft.com/office/drawing/2014/main" id="{9DDB8124-7D00-4699-B60D-B72AFF469BBB}"/>
                    </a:ext>
                  </a:extLst>
                </p:cNvPr>
                <p:cNvSpPr/>
                <p:nvPr/>
              </p:nvSpPr>
              <p:spPr>
                <a:xfrm>
                  <a:off x="4111747" y="3074693"/>
                  <a:ext cx="392684" cy="338521"/>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sp>
            <p:nvSpPr>
              <p:cNvPr id="147" name="Double Bracket 146">
                <a:extLst>
                  <a:ext uri="{FF2B5EF4-FFF2-40B4-BE49-F238E27FC236}">
                    <a16:creationId xmlns:a16="http://schemas.microsoft.com/office/drawing/2014/main" id="{582B3468-DD94-4856-BEE8-F92C2E0CDE97}"/>
                  </a:ext>
                </a:extLst>
              </p:cNvPr>
              <p:cNvSpPr/>
              <p:nvPr/>
            </p:nvSpPr>
            <p:spPr>
              <a:xfrm>
                <a:off x="5069197" y="1508248"/>
                <a:ext cx="1287586" cy="547471"/>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1D3FC331-DE20-431D-8329-791C73F08636}"/>
                      </a:ext>
                    </a:extLst>
                  </p:cNvPr>
                  <p:cNvSpPr txBox="1"/>
                  <p:nvPr/>
                </p:nvSpPr>
                <p:spPr>
                  <a:xfrm>
                    <a:off x="4231823" y="1444542"/>
                    <a:ext cx="848776" cy="740430"/>
                  </a:xfrm>
                  <a:prstGeom prst="rect">
                    <a:avLst/>
                  </a:prstGeom>
                  <a:noFill/>
                </p:spPr>
                <p:txBody>
                  <a:bodyPr wrap="square" rtlCol="0">
                    <a:spAutoFit/>
                  </a:bodyPr>
                  <a:lstStyle/>
                  <a:p>
                    <a14:m>
                      <m:oMath xmlns:m="http://schemas.openxmlformats.org/officeDocument/2006/math">
                        <m:r>
                          <a:rPr lang="en-US" sz="2000" i="1" smtClean="0">
                            <a:latin typeface="Cambria Math" panose="02040503050406030204" pitchFamily="18" charset="0"/>
                            <a:ea typeface="Cambria Math" panose="02040503050406030204" pitchFamily="18" charset="0"/>
                          </a:rPr>
                          <m:t>𝜃</m:t>
                        </m:r>
                        <m:r>
                          <a:rPr lang="en-US" sz="2000" b="0" i="0" smtClean="0">
                            <a:latin typeface="Cambria Math" panose="02040503050406030204" pitchFamily="18" charset="0"/>
                            <a:ea typeface="Cambria Math" panose="02040503050406030204" pitchFamily="18" charset="0"/>
                          </a:rPr>
                          <m:t> </m:t>
                        </m:r>
                      </m:oMath>
                    </a14:m>
                    <a:r>
                      <a:rPr lang="en-US" sz="1600" dirty="0"/>
                      <a:t>= </a:t>
                    </a:r>
                  </a:p>
                </p:txBody>
              </p:sp>
            </mc:Choice>
            <mc:Fallback xmlns="">
              <p:sp>
                <p:nvSpPr>
                  <p:cNvPr id="148" name="TextBox 147">
                    <a:extLst>
                      <a:ext uri="{FF2B5EF4-FFF2-40B4-BE49-F238E27FC236}">
                        <a16:creationId xmlns:a16="http://schemas.microsoft.com/office/drawing/2014/main" id="{1D3FC331-DE20-431D-8329-791C73F08636}"/>
                      </a:ext>
                    </a:extLst>
                  </p:cNvPr>
                  <p:cNvSpPr txBox="1">
                    <a:spLocks noRot="1" noChangeAspect="1" noMove="1" noResize="1" noEditPoints="1" noAdjustHandles="1" noChangeArrowheads="1" noChangeShapeType="1" noTextEdit="1"/>
                  </p:cNvSpPr>
                  <p:nvPr/>
                </p:nvSpPr>
                <p:spPr>
                  <a:xfrm>
                    <a:off x="4231823" y="1444542"/>
                    <a:ext cx="848776" cy="740430"/>
                  </a:xfrm>
                  <a:prstGeom prst="rect">
                    <a:avLst/>
                  </a:prstGeom>
                  <a:blipFill>
                    <a:blip r:embed="rId8"/>
                    <a:stretch>
                      <a:fillRect r="-17857" b="-18750"/>
                    </a:stretch>
                  </a:blipFill>
                </p:spPr>
                <p:txBody>
                  <a:bodyPr/>
                  <a:lstStyle/>
                  <a:p>
                    <a:r>
                      <a:rPr lang="en-US">
                        <a:noFill/>
                      </a:rPr>
                      <a:t> </a:t>
                    </a:r>
                  </a:p>
                </p:txBody>
              </p:sp>
            </mc:Fallback>
          </mc:AlternateContent>
        </p:grpSp>
        <p:sp>
          <p:nvSpPr>
            <p:cNvPr id="144" name="TextBox 143">
              <a:extLst>
                <a:ext uri="{FF2B5EF4-FFF2-40B4-BE49-F238E27FC236}">
                  <a16:creationId xmlns:a16="http://schemas.microsoft.com/office/drawing/2014/main" id="{61FC0761-56AB-45DB-837F-AB5C92F3DF09}"/>
                </a:ext>
              </a:extLst>
            </p:cNvPr>
            <p:cNvSpPr txBox="1"/>
            <p:nvPr/>
          </p:nvSpPr>
          <p:spPr>
            <a:xfrm>
              <a:off x="2221651" y="2171098"/>
              <a:ext cx="924603" cy="369332"/>
            </a:xfrm>
            <a:prstGeom prst="rect">
              <a:avLst/>
            </a:prstGeom>
            <a:noFill/>
          </p:spPr>
          <p:txBody>
            <a:bodyPr wrap="square" rtlCol="0">
              <a:spAutoFit/>
            </a:bodyPr>
            <a:lstStyle/>
            <a:p>
              <a:pPr algn="ctr"/>
              <a:r>
                <a:rPr lang="en-US" sz="1800" dirty="0">
                  <a:latin typeface="+mj-lt"/>
                  <a:cs typeface="Times New Roman" panose="02020603050405020304" pitchFamily="18" charset="0"/>
                </a:rPr>
                <a:t>, B = 7,</a:t>
              </a:r>
            </a:p>
          </p:txBody>
        </p:sp>
        <p:sp>
          <p:nvSpPr>
            <p:cNvPr id="145" name="TextBox 144">
              <a:extLst>
                <a:ext uri="{FF2B5EF4-FFF2-40B4-BE49-F238E27FC236}">
                  <a16:creationId xmlns:a16="http://schemas.microsoft.com/office/drawing/2014/main" id="{EC655124-0113-4209-A0A7-C13D083FDAA6}"/>
                </a:ext>
              </a:extLst>
            </p:cNvPr>
            <p:cNvSpPr txBox="1"/>
            <p:nvPr/>
          </p:nvSpPr>
          <p:spPr>
            <a:xfrm>
              <a:off x="4150669" y="2102220"/>
              <a:ext cx="661921" cy="461665"/>
            </a:xfrm>
            <a:prstGeom prst="rect">
              <a:avLst/>
            </a:prstGeom>
            <a:noFill/>
          </p:spPr>
          <p:txBody>
            <a:bodyPr wrap="square" rtlCol="0">
              <a:spAutoFit/>
            </a:bodyPr>
            <a:lstStyle/>
            <a:p>
              <a:pPr algn="ctr"/>
              <a:r>
                <a:rPr lang="en-US" sz="2400" dirty="0">
                  <a:latin typeface="+mj-lt"/>
                  <a:cs typeface="Times New Roman" panose="02020603050405020304" pitchFamily="18" charset="0"/>
                </a:rPr>
                <a:t>&gt;</a:t>
              </a:r>
            </a:p>
          </p:txBody>
        </p:sp>
      </p:grpSp>
      <p:grpSp>
        <p:nvGrpSpPr>
          <p:cNvPr id="161" name="Group 160">
            <a:extLst>
              <a:ext uri="{FF2B5EF4-FFF2-40B4-BE49-F238E27FC236}">
                <a16:creationId xmlns:a16="http://schemas.microsoft.com/office/drawing/2014/main" id="{6512D1E1-AD37-4142-8786-943EC4CC93FE}"/>
              </a:ext>
            </a:extLst>
          </p:cNvPr>
          <p:cNvGrpSpPr/>
          <p:nvPr/>
        </p:nvGrpSpPr>
        <p:grpSpPr>
          <a:xfrm>
            <a:off x="146957" y="3161255"/>
            <a:ext cx="5090940" cy="1488002"/>
            <a:chOff x="677834" y="3258213"/>
            <a:chExt cx="5090940" cy="1488002"/>
          </a:xfrm>
        </p:grpSpPr>
        <p:graphicFrame>
          <p:nvGraphicFramePr>
            <p:cNvPr id="162" name="Content Placeholder 3">
              <a:extLst>
                <a:ext uri="{FF2B5EF4-FFF2-40B4-BE49-F238E27FC236}">
                  <a16:creationId xmlns:a16="http://schemas.microsoft.com/office/drawing/2014/main" id="{EEC13E31-F935-4EBF-841E-B24C9B0BA302}"/>
                </a:ext>
              </a:extLst>
            </p:cNvPr>
            <p:cNvGraphicFramePr>
              <a:graphicFrameLocks/>
            </p:cNvGraphicFramePr>
            <p:nvPr>
              <p:extLst/>
            </p:nvPr>
          </p:nvGraphicFramePr>
          <p:xfrm>
            <a:off x="1505502" y="3633695"/>
            <a:ext cx="4263272" cy="1112520"/>
          </p:xfrm>
          <a:graphic>
            <a:graphicData uri="http://schemas.openxmlformats.org/drawingml/2006/table">
              <a:tbl>
                <a:tblPr bandRow="1">
                  <a:tableStyleId>{69CF1AB2-1976-4502-BF36-3FF5EA218861}</a:tableStyleId>
                </a:tblPr>
                <a:tblGrid>
                  <a:gridCol w="1065818">
                    <a:extLst>
                      <a:ext uri="{9D8B030D-6E8A-4147-A177-3AD203B41FA5}">
                        <a16:colId xmlns:a16="http://schemas.microsoft.com/office/drawing/2014/main" val="874849574"/>
                      </a:ext>
                    </a:extLst>
                  </a:gridCol>
                  <a:gridCol w="1065818">
                    <a:extLst>
                      <a:ext uri="{9D8B030D-6E8A-4147-A177-3AD203B41FA5}">
                        <a16:colId xmlns:a16="http://schemas.microsoft.com/office/drawing/2014/main" val="1134746053"/>
                      </a:ext>
                    </a:extLst>
                  </a:gridCol>
                  <a:gridCol w="1065818">
                    <a:extLst>
                      <a:ext uri="{9D8B030D-6E8A-4147-A177-3AD203B41FA5}">
                        <a16:colId xmlns:a16="http://schemas.microsoft.com/office/drawing/2014/main" val="1915946191"/>
                      </a:ext>
                    </a:extLst>
                  </a:gridCol>
                  <a:gridCol w="1065818">
                    <a:extLst>
                      <a:ext uri="{9D8B030D-6E8A-4147-A177-3AD203B41FA5}">
                        <a16:colId xmlns:a16="http://schemas.microsoft.com/office/drawing/2014/main" val="1694293250"/>
                      </a:ext>
                    </a:extLst>
                  </a:gridCol>
                </a:tblGrid>
                <a:tr h="370840">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658754"/>
                    </a:ext>
                  </a:extLst>
                </a:tr>
                <a:tr h="370840">
                  <a:tc>
                    <a:txBody>
                      <a:bodyPr/>
                      <a:lstStyle/>
                      <a:p>
                        <a:pPr algn="ctr"/>
                        <a:r>
                          <a:rPr lang="en-US" dirty="0"/>
                          <a:t>-20, </a:t>
                        </a:r>
                        <a:r>
                          <a:rPr lang="en-US" dirty="0">
                            <a:solidFill>
                              <a:srgbClr val="FF0000"/>
                            </a:solidFill>
                          </a:rPr>
                          <a:t>20</a:t>
                        </a:r>
                        <a:endParaRPr lang="en-US" dirty="0"/>
                      </a:p>
                    </a:txBody>
                    <a:tcPr>
                      <a:lnL w="57150" cap="flat" cmpd="sng" algn="ctr">
                        <a:solidFill>
                          <a:schemeClr val="bg2">
                            <a:lumMod val="40000"/>
                            <a:lumOff val="60000"/>
                          </a:schemeClr>
                        </a:solidFill>
                        <a:prstDash val="solid"/>
                        <a:round/>
                        <a:headEnd type="none" w="med" len="med"/>
                        <a:tailEnd type="none" w="med" len="med"/>
                      </a:lnL>
                      <a:lnR w="57150" cap="flat" cmpd="sng" algn="ctr">
                        <a:solidFill>
                          <a:schemeClr val="bg2">
                            <a:lumMod val="40000"/>
                            <a:lumOff val="60000"/>
                          </a:schemeClr>
                        </a:solidFill>
                        <a:prstDash val="solid"/>
                        <a:round/>
                        <a:headEnd type="none" w="med" len="med"/>
                        <a:tailEnd type="none" w="med" len="med"/>
                      </a:lnR>
                      <a:lnT w="57150" cap="flat" cmpd="sng" algn="ctr">
                        <a:solidFill>
                          <a:schemeClr val="bg2">
                            <a:lumMod val="40000"/>
                            <a:lumOff val="60000"/>
                          </a:schemeClr>
                        </a:solidFill>
                        <a:prstDash val="solid"/>
                        <a:round/>
                        <a:headEnd type="none" w="med" len="med"/>
                        <a:tailEnd type="none" w="med" len="med"/>
                      </a:lnT>
                      <a:lnB w="5715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20, </a:t>
                        </a:r>
                        <a:r>
                          <a:rPr lang="en-US" dirty="0">
                            <a:solidFill>
                              <a:srgbClr val="FF0000"/>
                            </a:solidFill>
                          </a:rPr>
                          <a:t>-20</a:t>
                        </a:r>
                        <a:endParaRPr lang="en-US" dirty="0"/>
                      </a:p>
                    </a:txBody>
                    <a:tcPr>
                      <a:lnL w="57150" cap="flat" cmpd="sng" algn="ctr">
                        <a:solidFill>
                          <a:schemeClr val="bg2">
                            <a:lumMod val="40000"/>
                            <a:lumOff val="6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-20, </a:t>
                        </a:r>
                        <a:r>
                          <a:rPr lang="en-US"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20, </a:t>
                        </a:r>
                        <a:r>
                          <a:rPr lang="en-US"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2256089"/>
                    </a:ext>
                  </a:extLst>
                </a:tr>
                <a:tr h="370840">
                  <a:tc>
                    <a:txBody>
                      <a:bodyPr/>
                      <a:lstStyle/>
                      <a:p>
                        <a:pPr algn="ctr"/>
                        <a:r>
                          <a:rPr lang="en-US" dirty="0"/>
                          <a:t>0, </a:t>
                        </a:r>
                        <a:r>
                          <a:rPr lang="en-US" dirty="0">
                            <a:solidFill>
                              <a:srgbClr val="FF0000"/>
                            </a:solidFill>
                          </a:rPr>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bg2">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 </a:t>
                        </a:r>
                        <a:r>
                          <a:rPr lang="en-US" dirty="0">
                            <a:solidFill>
                              <a:srgbClr val="FF0000"/>
                            </a:solidFill>
                          </a:rPr>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 </a:t>
                        </a:r>
                        <a:r>
                          <a:rPr lang="en-US" dirty="0">
                            <a:solidFill>
                              <a:srgbClr val="FF0000"/>
                            </a:solidFill>
                          </a:rPr>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 </a:t>
                        </a:r>
                        <a:r>
                          <a:rPr lang="en-US" dirty="0">
                            <a:solidFill>
                              <a:srgbClr val="FF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517812"/>
                    </a:ext>
                  </a:extLst>
                </a:tr>
              </a:tbl>
            </a:graphicData>
          </a:graphic>
        </p:graphicFrame>
        <p:grpSp>
          <p:nvGrpSpPr>
            <p:cNvPr id="163" name="Group 162">
              <a:extLst>
                <a:ext uri="{FF2B5EF4-FFF2-40B4-BE49-F238E27FC236}">
                  <a16:creationId xmlns:a16="http://schemas.microsoft.com/office/drawing/2014/main" id="{9321D25B-1989-4635-B6D2-E30F8D24812E}"/>
                </a:ext>
              </a:extLst>
            </p:cNvPr>
            <p:cNvGrpSpPr/>
            <p:nvPr/>
          </p:nvGrpSpPr>
          <p:grpSpPr>
            <a:xfrm>
              <a:off x="1724929" y="3258213"/>
              <a:ext cx="662642" cy="253030"/>
              <a:chOff x="1260965" y="3070159"/>
              <a:chExt cx="662642" cy="253030"/>
            </a:xfrm>
          </p:grpSpPr>
          <p:sp>
            <p:nvSpPr>
              <p:cNvPr id="220" name="Hexagon 219">
                <a:extLst>
                  <a:ext uri="{FF2B5EF4-FFF2-40B4-BE49-F238E27FC236}">
                    <a16:creationId xmlns:a16="http://schemas.microsoft.com/office/drawing/2014/main" id="{E8BD1372-3CCB-4EFB-9549-D165AE49A693}"/>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21" name="Hexagon 220">
                <a:extLst>
                  <a:ext uri="{FF2B5EF4-FFF2-40B4-BE49-F238E27FC236}">
                    <a16:creationId xmlns:a16="http://schemas.microsoft.com/office/drawing/2014/main" id="{8D926966-B217-4131-B666-B19D4CFEC45F}"/>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164" name="Group 163">
              <a:extLst>
                <a:ext uri="{FF2B5EF4-FFF2-40B4-BE49-F238E27FC236}">
                  <a16:creationId xmlns:a16="http://schemas.microsoft.com/office/drawing/2014/main" id="{9E643638-837D-4437-BFF9-B6499AC7A6CD}"/>
                </a:ext>
              </a:extLst>
            </p:cNvPr>
            <p:cNvGrpSpPr/>
            <p:nvPr/>
          </p:nvGrpSpPr>
          <p:grpSpPr>
            <a:xfrm>
              <a:off x="3848838" y="3258213"/>
              <a:ext cx="662642" cy="253030"/>
              <a:chOff x="1260965" y="3070159"/>
              <a:chExt cx="662642" cy="253030"/>
            </a:xfrm>
          </p:grpSpPr>
          <p:sp>
            <p:nvSpPr>
              <p:cNvPr id="218" name="Hexagon 217">
                <a:extLst>
                  <a:ext uri="{FF2B5EF4-FFF2-40B4-BE49-F238E27FC236}">
                    <a16:creationId xmlns:a16="http://schemas.microsoft.com/office/drawing/2014/main" id="{17E3155F-C1DD-47CC-8745-4BC3EDA98AEE}"/>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19" name="Hexagon 218">
                <a:extLst>
                  <a:ext uri="{FF2B5EF4-FFF2-40B4-BE49-F238E27FC236}">
                    <a16:creationId xmlns:a16="http://schemas.microsoft.com/office/drawing/2014/main" id="{A487535B-D364-4950-8DF0-A0A705E964FC}"/>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165" name="Group 164">
              <a:extLst>
                <a:ext uri="{FF2B5EF4-FFF2-40B4-BE49-F238E27FC236}">
                  <a16:creationId xmlns:a16="http://schemas.microsoft.com/office/drawing/2014/main" id="{2313BB76-FC24-4F42-9619-DF6760A71599}"/>
                </a:ext>
              </a:extLst>
            </p:cNvPr>
            <p:cNvGrpSpPr/>
            <p:nvPr/>
          </p:nvGrpSpPr>
          <p:grpSpPr>
            <a:xfrm>
              <a:off x="2783181" y="3258213"/>
              <a:ext cx="662642" cy="253030"/>
              <a:chOff x="1260965" y="3070159"/>
              <a:chExt cx="662642" cy="253030"/>
            </a:xfrm>
          </p:grpSpPr>
          <p:sp>
            <p:nvSpPr>
              <p:cNvPr id="216" name="Hexagon 215">
                <a:extLst>
                  <a:ext uri="{FF2B5EF4-FFF2-40B4-BE49-F238E27FC236}">
                    <a16:creationId xmlns:a16="http://schemas.microsoft.com/office/drawing/2014/main" id="{9C8C128E-C449-4923-A0AB-406EFC47F8B5}"/>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17" name="Hexagon 216">
                <a:extLst>
                  <a:ext uri="{FF2B5EF4-FFF2-40B4-BE49-F238E27FC236}">
                    <a16:creationId xmlns:a16="http://schemas.microsoft.com/office/drawing/2014/main" id="{A3E3BCDE-EAB2-47FD-B788-CFBC3872A7C8}"/>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166" name="Group 165">
              <a:extLst>
                <a:ext uri="{FF2B5EF4-FFF2-40B4-BE49-F238E27FC236}">
                  <a16:creationId xmlns:a16="http://schemas.microsoft.com/office/drawing/2014/main" id="{C99867A6-478F-43CE-AF5D-32DED5EC69DA}"/>
                </a:ext>
              </a:extLst>
            </p:cNvPr>
            <p:cNvGrpSpPr/>
            <p:nvPr/>
          </p:nvGrpSpPr>
          <p:grpSpPr>
            <a:xfrm>
              <a:off x="4880607" y="3258213"/>
              <a:ext cx="662642" cy="253030"/>
              <a:chOff x="1260965" y="3070159"/>
              <a:chExt cx="662642" cy="253030"/>
            </a:xfrm>
          </p:grpSpPr>
          <p:sp>
            <p:nvSpPr>
              <p:cNvPr id="214" name="Hexagon 213">
                <a:extLst>
                  <a:ext uri="{FF2B5EF4-FFF2-40B4-BE49-F238E27FC236}">
                    <a16:creationId xmlns:a16="http://schemas.microsoft.com/office/drawing/2014/main" id="{8A68A6D2-0F99-4BCA-9A86-263027F41C41}"/>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15" name="Hexagon 214">
                <a:extLst>
                  <a:ext uri="{FF2B5EF4-FFF2-40B4-BE49-F238E27FC236}">
                    <a16:creationId xmlns:a16="http://schemas.microsoft.com/office/drawing/2014/main" id="{B06A829C-4286-4C2B-8E25-4AB3CE256188}"/>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pic>
          <p:nvPicPr>
            <p:cNvPr id="167" name="Graphic 166" descr="User">
              <a:extLst>
                <a:ext uri="{FF2B5EF4-FFF2-40B4-BE49-F238E27FC236}">
                  <a16:creationId xmlns:a16="http://schemas.microsoft.com/office/drawing/2014/main" id="{3DBC09D7-B5BE-4BB7-92C9-215D594BA46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00540" y="3356674"/>
              <a:ext cx="293516" cy="290129"/>
            </a:xfrm>
            <a:prstGeom prst="rect">
              <a:avLst/>
            </a:prstGeom>
          </p:spPr>
        </p:pic>
        <p:pic>
          <p:nvPicPr>
            <p:cNvPr id="168" name="Graphic 167" descr="User">
              <a:extLst>
                <a:ext uri="{FF2B5EF4-FFF2-40B4-BE49-F238E27FC236}">
                  <a16:creationId xmlns:a16="http://schemas.microsoft.com/office/drawing/2014/main" id="{5C91E6CF-48C4-4EA5-8E11-8E06A0542E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86434" y="3356674"/>
              <a:ext cx="293516" cy="290129"/>
            </a:xfrm>
            <a:prstGeom prst="rect">
              <a:avLst/>
            </a:prstGeom>
          </p:spPr>
        </p:pic>
        <p:pic>
          <p:nvPicPr>
            <p:cNvPr id="169" name="Graphic 168" descr="User">
              <a:extLst>
                <a:ext uri="{FF2B5EF4-FFF2-40B4-BE49-F238E27FC236}">
                  <a16:creationId xmlns:a16="http://schemas.microsoft.com/office/drawing/2014/main" id="{61153228-6088-4A91-B1DE-6A7670C289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82720" y="3356674"/>
              <a:ext cx="293516" cy="290129"/>
            </a:xfrm>
            <a:prstGeom prst="rect">
              <a:avLst/>
            </a:prstGeom>
          </p:spPr>
        </p:pic>
        <p:pic>
          <p:nvPicPr>
            <p:cNvPr id="170" name="Graphic 169" descr="User">
              <a:extLst>
                <a:ext uri="{FF2B5EF4-FFF2-40B4-BE49-F238E27FC236}">
                  <a16:creationId xmlns:a16="http://schemas.microsoft.com/office/drawing/2014/main" id="{CC538638-2D5C-4514-A98A-72A45CF01A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17238" y="3356674"/>
              <a:ext cx="293516" cy="290129"/>
            </a:xfrm>
            <a:prstGeom prst="rect">
              <a:avLst/>
            </a:prstGeom>
          </p:spPr>
        </p:pic>
        <p:grpSp>
          <p:nvGrpSpPr>
            <p:cNvPr id="192" name="Group 191">
              <a:extLst>
                <a:ext uri="{FF2B5EF4-FFF2-40B4-BE49-F238E27FC236}">
                  <a16:creationId xmlns:a16="http://schemas.microsoft.com/office/drawing/2014/main" id="{89FEFB5F-F136-46A3-9BA8-F0768EEA64EB}"/>
                </a:ext>
              </a:extLst>
            </p:cNvPr>
            <p:cNvGrpSpPr/>
            <p:nvPr/>
          </p:nvGrpSpPr>
          <p:grpSpPr>
            <a:xfrm>
              <a:off x="736445" y="3677662"/>
              <a:ext cx="662642" cy="253030"/>
              <a:chOff x="1260965" y="3070159"/>
              <a:chExt cx="662642" cy="253030"/>
            </a:xfrm>
          </p:grpSpPr>
          <p:sp>
            <p:nvSpPr>
              <p:cNvPr id="212" name="Hexagon 211">
                <a:extLst>
                  <a:ext uri="{FF2B5EF4-FFF2-40B4-BE49-F238E27FC236}">
                    <a16:creationId xmlns:a16="http://schemas.microsoft.com/office/drawing/2014/main" id="{B19D1999-7749-47AC-A066-778BD096A349}"/>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13" name="Hexagon 212">
                <a:extLst>
                  <a:ext uri="{FF2B5EF4-FFF2-40B4-BE49-F238E27FC236}">
                    <a16:creationId xmlns:a16="http://schemas.microsoft.com/office/drawing/2014/main" id="{564F142A-B085-4F7A-9FFF-40E68F2E1127}"/>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195" name="Group 194">
              <a:extLst>
                <a:ext uri="{FF2B5EF4-FFF2-40B4-BE49-F238E27FC236}">
                  <a16:creationId xmlns:a16="http://schemas.microsoft.com/office/drawing/2014/main" id="{5D2CE8DF-21AF-4F76-90BC-C655DE9B2194}"/>
                </a:ext>
              </a:extLst>
            </p:cNvPr>
            <p:cNvGrpSpPr/>
            <p:nvPr/>
          </p:nvGrpSpPr>
          <p:grpSpPr>
            <a:xfrm>
              <a:off x="736445" y="4080334"/>
              <a:ext cx="662642" cy="253030"/>
              <a:chOff x="1260965" y="3070159"/>
              <a:chExt cx="662642" cy="253030"/>
            </a:xfrm>
          </p:grpSpPr>
          <p:sp>
            <p:nvSpPr>
              <p:cNvPr id="210" name="Hexagon 209">
                <a:extLst>
                  <a:ext uri="{FF2B5EF4-FFF2-40B4-BE49-F238E27FC236}">
                    <a16:creationId xmlns:a16="http://schemas.microsoft.com/office/drawing/2014/main" id="{A36A1BBD-A349-423D-8644-91DBF47D73BB}"/>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11" name="Hexagon 210">
                <a:extLst>
                  <a:ext uri="{FF2B5EF4-FFF2-40B4-BE49-F238E27FC236}">
                    <a16:creationId xmlns:a16="http://schemas.microsoft.com/office/drawing/2014/main" id="{1C97C7CC-5428-4D8C-A723-C7AA27C8411F}"/>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196" name="Group 195">
              <a:extLst>
                <a:ext uri="{FF2B5EF4-FFF2-40B4-BE49-F238E27FC236}">
                  <a16:creationId xmlns:a16="http://schemas.microsoft.com/office/drawing/2014/main" id="{7264B838-E05F-4E53-94FB-74F2F3017495}"/>
                </a:ext>
              </a:extLst>
            </p:cNvPr>
            <p:cNvGrpSpPr/>
            <p:nvPr/>
          </p:nvGrpSpPr>
          <p:grpSpPr>
            <a:xfrm>
              <a:off x="736445" y="4474616"/>
              <a:ext cx="662642" cy="253030"/>
              <a:chOff x="1260965" y="3070159"/>
              <a:chExt cx="662642" cy="253030"/>
            </a:xfrm>
          </p:grpSpPr>
          <p:sp>
            <p:nvSpPr>
              <p:cNvPr id="208" name="Hexagon 207">
                <a:extLst>
                  <a:ext uri="{FF2B5EF4-FFF2-40B4-BE49-F238E27FC236}">
                    <a16:creationId xmlns:a16="http://schemas.microsoft.com/office/drawing/2014/main" id="{075103F9-E8E1-4D20-AA3F-367E8B66321A}"/>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09" name="Hexagon 208">
                <a:extLst>
                  <a:ext uri="{FF2B5EF4-FFF2-40B4-BE49-F238E27FC236}">
                    <a16:creationId xmlns:a16="http://schemas.microsoft.com/office/drawing/2014/main" id="{F529B1D2-9F5C-4BCE-9B32-15F440F4CE56}"/>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sp>
          <p:nvSpPr>
            <p:cNvPr id="206" name="Explosion: 8 Points 205">
              <a:extLst>
                <a:ext uri="{FF2B5EF4-FFF2-40B4-BE49-F238E27FC236}">
                  <a16:creationId xmlns:a16="http://schemas.microsoft.com/office/drawing/2014/main" id="{33ECD639-A8C0-4EDB-AE49-EDE2F4FC3693}"/>
                </a:ext>
              </a:extLst>
            </p:cNvPr>
            <p:cNvSpPr/>
            <p:nvPr/>
          </p:nvSpPr>
          <p:spPr>
            <a:xfrm>
              <a:off x="677834" y="3586922"/>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7" name="Explosion: 8 Points 206">
              <a:extLst>
                <a:ext uri="{FF2B5EF4-FFF2-40B4-BE49-F238E27FC236}">
                  <a16:creationId xmlns:a16="http://schemas.microsoft.com/office/drawing/2014/main" id="{66B8247A-11AC-4BC4-A2E8-DE86D7FA5A1C}"/>
                </a:ext>
              </a:extLst>
            </p:cNvPr>
            <p:cNvSpPr/>
            <p:nvPr/>
          </p:nvSpPr>
          <p:spPr>
            <a:xfrm>
              <a:off x="1046949" y="3972816"/>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8C56BF9A-9785-4E20-A1FA-74F25F6BD04E}"/>
                  </a:ext>
                </a:extLst>
              </p:cNvPr>
              <p:cNvSpPr txBox="1"/>
              <p:nvPr/>
            </p:nvSpPr>
            <p:spPr>
              <a:xfrm>
                <a:off x="88862" y="1027124"/>
                <a:ext cx="4400454" cy="6901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𝑄</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𝑠</m:t>
                          </m:r>
                          <m:r>
                            <a:rPr lang="en-US" sz="1600" b="0" i="1" smtClean="0">
                              <a:latin typeface="Cambria Math" panose="02040503050406030204" pitchFamily="18" charset="0"/>
                            </a:rPr>
                            <m:t>,</m:t>
                          </m:r>
                          <m:r>
                            <a:rPr lang="en-US" sz="1600" b="0" i="1" smtClean="0">
                              <a:latin typeface="Cambria Math" panose="02040503050406030204" pitchFamily="18" charset="0"/>
                            </a:rPr>
                            <m:t>𝑎</m:t>
                          </m:r>
                          <m:r>
                            <a:rPr lang="en-US" sz="1600" b="0" i="1" smtClean="0">
                              <a:latin typeface="Cambria Math" panose="02040503050406030204" pitchFamily="18" charset="0"/>
                            </a:rPr>
                            <m:t>,</m:t>
                          </m:r>
                          <m:r>
                            <a:rPr lang="en-US" sz="1600" b="0" i="1" smtClean="0">
                              <a:latin typeface="Cambria Math" panose="02040503050406030204" pitchFamily="18" charset="0"/>
                            </a:rPr>
                            <m:t>𝑑</m:t>
                          </m:r>
                        </m:e>
                      </m:d>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𝑀</m:t>
                          </m:r>
                        </m:e>
                        <m:sub>
                          <m:r>
                            <a:rPr lang="en-US" sz="1600" b="0" i="1" smtClean="0">
                              <a:latin typeface="Cambria Math" panose="02040503050406030204" pitchFamily="18" charset="0"/>
                            </a:rPr>
                            <m:t>𝑠</m:t>
                          </m:r>
                        </m:sub>
                      </m:sSub>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𝑎</m:t>
                          </m:r>
                          <m:r>
                            <a:rPr lang="en-US" sz="1600" b="0" i="1" smtClean="0">
                              <a:latin typeface="Cambria Math" panose="02040503050406030204" pitchFamily="18" charset="0"/>
                            </a:rPr>
                            <m:t>,</m:t>
                          </m:r>
                          <m:r>
                            <a:rPr lang="en-US" sz="1600" b="0" i="1" smtClean="0">
                              <a:latin typeface="Cambria Math" panose="02040503050406030204" pitchFamily="18" charset="0"/>
                            </a:rPr>
                            <m:t>𝑑</m:t>
                          </m:r>
                        </m:e>
                      </m:d>
                      <m:r>
                        <a:rPr lang="en-US" sz="1600" b="0" i="1" smtClean="0">
                          <a:latin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𝛿</m:t>
                      </m:r>
                      <m:nary>
                        <m:naryPr>
                          <m:chr m:val="∑"/>
                          <m:supHide m:val="on"/>
                          <m:ctrlPr>
                            <a:rPr lang="en-US" sz="1600" b="0" i="1" smtClean="0">
                              <a:latin typeface="Cambria Math" panose="02040503050406030204" pitchFamily="18" charset="0"/>
                              <a:ea typeface="Cambria Math" panose="02040503050406030204" pitchFamily="18" charset="0"/>
                            </a:rPr>
                          </m:ctrlPr>
                        </m:naryPr>
                        <m:sub>
                          <m:r>
                            <m:rPr>
                              <m:brk m:alnAt="7"/>
                            </m:rPr>
                            <a:rPr lang="en-US" sz="1600" b="0" i="1" smtClean="0">
                              <a:latin typeface="Cambria Math" panose="02040503050406030204" pitchFamily="18" charset="0"/>
                              <a:ea typeface="Cambria Math" panose="02040503050406030204" pitchFamily="18" charset="0"/>
                            </a:rPr>
                            <m:t>𝑠</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𝜖</m:t>
                          </m:r>
                          <m:r>
                            <a:rPr lang="en-US" sz="1600" b="0" i="1" smtClean="0">
                              <a:latin typeface="Cambria Math" panose="02040503050406030204" pitchFamily="18" charset="0"/>
                              <a:ea typeface="Cambria Math" panose="02040503050406030204" pitchFamily="18" charset="0"/>
                            </a:rPr>
                            <m:t>𝑆</m:t>
                          </m:r>
                        </m:sub>
                        <m:sup/>
                        <m:e>
                          <m:r>
                            <a:rPr lang="en-US" sz="1600" b="0" i="1" smtClean="0">
                              <a:latin typeface="Cambria Math" panose="02040503050406030204" pitchFamily="18" charset="0"/>
                              <a:ea typeface="Cambria Math" panose="02040503050406030204" pitchFamily="18" charset="0"/>
                            </a:rPr>
                            <m:t>𝑇</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𝑠</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𝑎</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𝑑</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𝑠</m:t>
                              </m:r>
                            </m:e>
                            <m:sup>
                              <m:r>
                                <a:rPr lang="en-US" sz="1600" b="0" i="1" smtClean="0">
                                  <a:latin typeface="Cambria Math" panose="02040503050406030204" pitchFamily="18" charset="0"/>
                                  <a:ea typeface="Cambria Math" panose="02040503050406030204" pitchFamily="18" charset="0"/>
                                </a:rPr>
                                <m:t>′</m:t>
                              </m:r>
                            </m:sup>
                          </m:sSup>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𝑉</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𝑠</m:t>
                              </m:r>
                            </m:e>
                            <m:sup>
                              <m:r>
                                <a:rPr lang="en-US" sz="1600" b="0" i="1" smtClean="0">
                                  <a:latin typeface="Cambria Math" panose="02040503050406030204" pitchFamily="18" charset="0"/>
                                  <a:ea typeface="Cambria Math" panose="02040503050406030204" pitchFamily="18" charset="0"/>
                                </a:rPr>
                                <m:t>′</m:t>
                              </m:r>
                            </m:sup>
                          </m:sSup>
                          <m:r>
                            <a:rPr lang="en-US" sz="1600" b="0" i="1" smtClean="0">
                              <a:latin typeface="Cambria Math" panose="02040503050406030204" pitchFamily="18" charset="0"/>
                              <a:ea typeface="Cambria Math" panose="02040503050406030204" pitchFamily="18" charset="0"/>
                            </a:rPr>
                            <m:t>)</m:t>
                          </m:r>
                        </m:e>
                      </m:nary>
                    </m:oMath>
                  </m:oMathPara>
                </a14:m>
                <a:endParaRPr lang="en-US" sz="1600" dirty="0"/>
              </a:p>
            </p:txBody>
          </p:sp>
        </mc:Choice>
        <mc:Fallback xmlns="">
          <p:sp>
            <p:nvSpPr>
              <p:cNvPr id="90" name="TextBox 89">
                <a:extLst>
                  <a:ext uri="{FF2B5EF4-FFF2-40B4-BE49-F238E27FC236}">
                    <a16:creationId xmlns:a16="http://schemas.microsoft.com/office/drawing/2014/main" id="{8C56BF9A-9785-4E20-A1FA-74F25F6BD04E}"/>
                  </a:ext>
                </a:extLst>
              </p:cNvPr>
              <p:cNvSpPr txBox="1">
                <a:spLocks noRot="1" noChangeAspect="1" noMove="1" noResize="1" noEditPoints="1" noAdjustHandles="1" noChangeArrowheads="1" noChangeShapeType="1" noTextEdit="1"/>
              </p:cNvSpPr>
              <p:nvPr/>
            </p:nvSpPr>
            <p:spPr>
              <a:xfrm>
                <a:off x="88862" y="1027124"/>
                <a:ext cx="4400454" cy="690125"/>
              </a:xfrm>
              <a:prstGeom prst="rect">
                <a:avLst/>
              </a:prstGeom>
              <a:blipFill>
                <a:blip r:embed="rId9"/>
                <a:stretch>
                  <a:fillRect/>
                </a:stretch>
              </a:blipFill>
            </p:spPr>
            <p:txBody>
              <a:bodyPr/>
              <a:lstStyle/>
              <a:p>
                <a:r>
                  <a:rPr lang="en-US">
                    <a:noFill/>
                  </a:rPr>
                  <a:t> </a:t>
                </a:r>
              </a:p>
            </p:txBody>
          </p:sp>
        </mc:Fallback>
      </mc:AlternateContent>
      <p:sp>
        <p:nvSpPr>
          <p:cNvPr id="91" name="Left Brace 90">
            <a:extLst>
              <a:ext uri="{FF2B5EF4-FFF2-40B4-BE49-F238E27FC236}">
                <a16:creationId xmlns:a16="http://schemas.microsoft.com/office/drawing/2014/main" id="{09DE376F-4CEE-4C19-BFD9-468203174544}"/>
              </a:ext>
            </a:extLst>
          </p:cNvPr>
          <p:cNvSpPr/>
          <p:nvPr/>
        </p:nvSpPr>
        <p:spPr>
          <a:xfrm rot="16200000">
            <a:off x="1612836" y="1415843"/>
            <a:ext cx="173669" cy="785449"/>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TextBox 92">
            <a:extLst>
              <a:ext uri="{FF2B5EF4-FFF2-40B4-BE49-F238E27FC236}">
                <a16:creationId xmlns:a16="http://schemas.microsoft.com/office/drawing/2014/main" id="{1C619F00-097F-4753-AE2A-AE4DF88713C8}"/>
              </a:ext>
            </a:extLst>
          </p:cNvPr>
          <p:cNvSpPr txBox="1"/>
          <p:nvPr/>
        </p:nvSpPr>
        <p:spPr>
          <a:xfrm>
            <a:off x="1173326" y="1909788"/>
            <a:ext cx="1052691" cy="461665"/>
          </a:xfrm>
          <a:prstGeom prst="rect">
            <a:avLst/>
          </a:prstGeom>
          <a:noFill/>
        </p:spPr>
        <p:txBody>
          <a:bodyPr wrap="square" rtlCol="0">
            <a:spAutoFit/>
          </a:bodyPr>
          <a:lstStyle/>
          <a:p>
            <a:pPr algn="ctr"/>
            <a:r>
              <a:rPr lang="en-US" sz="1200" dirty="0">
                <a:latin typeface="+mn-lt"/>
              </a:rPr>
              <a:t>Immediate Reward</a:t>
            </a:r>
          </a:p>
        </p:txBody>
      </p:sp>
      <p:cxnSp>
        <p:nvCxnSpPr>
          <p:cNvPr id="96" name="Straight Arrow Connector 95">
            <a:extLst>
              <a:ext uri="{FF2B5EF4-FFF2-40B4-BE49-F238E27FC236}">
                <a16:creationId xmlns:a16="http://schemas.microsoft.com/office/drawing/2014/main" id="{467AF0B5-09A4-473F-B403-F583B75B639A}"/>
              </a:ext>
            </a:extLst>
          </p:cNvPr>
          <p:cNvCxnSpPr>
            <a:cxnSpLocks/>
          </p:cNvCxnSpPr>
          <p:nvPr/>
        </p:nvCxnSpPr>
        <p:spPr>
          <a:xfrm flipV="1">
            <a:off x="2002071" y="1898459"/>
            <a:ext cx="3721869" cy="2028680"/>
          </a:xfrm>
          <a:prstGeom prst="straightConnector1">
            <a:avLst/>
          </a:prstGeom>
          <a:ln w="38100">
            <a:solidFill>
              <a:schemeClr val="bg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632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0EFB4AA2-D90F-4178-917E-B884097C3464}"/>
              </a:ext>
            </a:extLst>
          </p:cNvPr>
          <p:cNvSpPr txBox="1"/>
          <p:nvPr/>
        </p:nvSpPr>
        <p:spPr>
          <a:xfrm>
            <a:off x="5875421" y="42718"/>
            <a:ext cx="2872740" cy="830997"/>
          </a:xfrm>
          <a:prstGeom prst="rect">
            <a:avLst/>
          </a:prstGeom>
          <a:noFill/>
        </p:spPr>
        <p:txBody>
          <a:bodyPr wrap="square" rtlCol="0">
            <a:spAutoFit/>
          </a:bodyPr>
          <a:lstStyle/>
          <a:p>
            <a:pPr algn="ctr"/>
            <a:r>
              <a:rPr lang="en-US" sz="2400" b="1" dirty="0">
                <a:solidFill>
                  <a:schemeClr val="bg1"/>
                </a:solidFill>
                <a:latin typeface="+mj-lt"/>
              </a:rPr>
              <a:t>VALUE ITERATION</a:t>
            </a:r>
          </a:p>
        </p:txBody>
      </p:sp>
      <p:sp>
        <p:nvSpPr>
          <p:cNvPr id="20" name="TextBox 19">
            <a:extLst>
              <a:ext uri="{FF2B5EF4-FFF2-40B4-BE49-F238E27FC236}">
                <a16:creationId xmlns:a16="http://schemas.microsoft.com/office/drawing/2014/main" id="{B329A339-3B0F-4108-A997-6A903942C1E8}"/>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grpSp>
        <p:nvGrpSpPr>
          <p:cNvPr id="5" name="Group 4">
            <a:extLst>
              <a:ext uri="{FF2B5EF4-FFF2-40B4-BE49-F238E27FC236}">
                <a16:creationId xmlns:a16="http://schemas.microsoft.com/office/drawing/2014/main" id="{69BF12BB-7ACA-44AA-851C-88EA4DECCD39}"/>
              </a:ext>
            </a:extLst>
          </p:cNvPr>
          <p:cNvGrpSpPr/>
          <p:nvPr/>
        </p:nvGrpSpPr>
        <p:grpSpPr>
          <a:xfrm>
            <a:off x="5932387" y="1524571"/>
            <a:ext cx="1866592" cy="1825926"/>
            <a:chOff x="6036529" y="2815183"/>
            <a:chExt cx="1866592" cy="1825926"/>
          </a:xfrm>
        </p:grpSpPr>
        <p:graphicFrame>
          <p:nvGraphicFramePr>
            <p:cNvPr id="140" name="Content Placeholder 3">
              <a:extLst>
                <a:ext uri="{FF2B5EF4-FFF2-40B4-BE49-F238E27FC236}">
                  <a16:creationId xmlns:a16="http://schemas.microsoft.com/office/drawing/2014/main" id="{3CE46EE1-898A-4440-BBDA-B86E75B9F92A}"/>
                </a:ext>
              </a:extLst>
            </p:cNvPr>
            <p:cNvGraphicFramePr>
              <a:graphicFrameLocks/>
            </p:cNvGraphicFramePr>
            <p:nvPr>
              <p:extLst/>
            </p:nvPr>
          </p:nvGraphicFramePr>
          <p:xfrm>
            <a:off x="6837303" y="3157749"/>
            <a:ext cx="1065818" cy="1483360"/>
          </p:xfrm>
          <a:graphic>
            <a:graphicData uri="http://schemas.openxmlformats.org/drawingml/2006/table">
              <a:tbl>
                <a:tblPr bandRow="1">
                  <a:tableStyleId>{69CF1AB2-1976-4502-BF36-3FF5EA218861}</a:tableStyleId>
                </a:tblPr>
                <a:tblGrid>
                  <a:gridCol w="1065818">
                    <a:extLst>
                      <a:ext uri="{9D8B030D-6E8A-4147-A177-3AD203B41FA5}">
                        <a16:colId xmlns:a16="http://schemas.microsoft.com/office/drawing/2014/main" val="1694293250"/>
                      </a:ext>
                    </a:extLst>
                  </a:gridCol>
                </a:tblGrid>
                <a:tr h="370840">
                  <a:tc>
                    <a:txBody>
                      <a:bodyPr/>
                      <a:lstStyle/>
                      <a:p>
                        <a:pPr algn="ctr"/>
                        <a:r>
                          <a:rPr lang="en-US" b="0" dirty="0">
                            <a:solidFill>
                              <a:schemeClr val="tx1"/>
                            </a:solidFill>
                          </a:rPr>
                          <a:t>25,</a:t>
                        </a:r>
                        <a:r>
                          <a:rPr lang="en-US" b="0" dirty="0">
                            <a:solidFill>
                              <a:srgbClr val="FF0000"/>
                            </a:solidFill>
                          </a:rPr>
                          <a:t> -25</a:t>
                        </a:r>
                      </a:p>
                    </a:txBody>
                    <a:tcPr>
                      <a:lnL w="57150" cap="flat" cmpd="sng" algn="ctr">
                        <a:solidFill>
                          <a:schemeClr val="bg2">
                            <a:lumMod val="40000"/>
                            <a:lumOff val="60000"/>
                          </a:schemeClr>
                        </a:solidFill>
                        <a:prstDash val="solid"/>
                        <a:round/>
                        <a:headEnd type="none" w="med" len="med"/>
                        <a:tailEnd type="none" w="med" len="med"/>
                      </a:lnL>
                      <a:lnR w="57150" cap="flat" cmpd="sng" algn="ctr">
                        <a:solidFill>
                          <a:schemeClr val="bg2">
                            <a:lumMod val="40000"/>
                            <a:lumOff val="60000"/>
                          </a:schemeClr>
                        </a:solidFill>
                        <a:prstDash val="solid"/>
                        <a:round/>
                        <a:headEnd type="none" w="med" len="med"/>
                        <a:tailEnd type="none" w="med" len="med"/>
                      </a:lnR>
                      <a:lnT w="57150" cap="flat" cmpd="sng" algn="ctr">
                        <a:solidFill>
                          <a:schemeClr val="bg2">
                            <a:lumMod val="40000"/>
                            <a:lumOff val="60000"/>
                          </a:schemeClr>
                        </a:solidFill>
                        <a:prstDash val="solid"/>
                        <a:round/>
                        <a:headEnd type="none" w="med" len="med"/>
                        <a:tailEnd type="none" w="med" len="med"/>
                      </a:lnT>
                      <a:lnB w="5715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658754"/>
                    </a:ext>
                  </a:extLst>
                </a:tr>
                <a:tr h="370840">
                  <a:tc>
                    <a:txBody>
                      <a:bodyPr/>
                      <a:lstStyle/>
                      <a:p>
                        <a:pPr algn="ctr"/>
                        <a:r>
                          <a:rPr lang="en-US" dirty="0"/>
                          <a:t>20, </a:t>
                        </a:r>
                        <a:r>
                          <a:rPr lang="en-US"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bg2">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2256089"/>
                    </a:ext>
                  </a:extLst>
                </a:tr>
                <a:tr h="370840">
                  <a:tc>
                    <a:txBody>
                      <a:bodyPr/>
                      <a:lstStyle/>
                      <a:p>
                        <a:pPr algn="ctr"/>
                        <a:r>
                          <a:rPr lang="en-US" dirty="0"/>
                          <a:t>5, </a:t>
                        </a:r>
                        <a:r>
                          <a:rPr lang="en-US" dirty="0">
                            <a:solidFill>
                              <a:srgbClr val="FF000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517812"/>
                    </a:ext>
                  </a:extLst>
                </a:tr>
                <a:tr h="370840">
                  <a:tc>
                    <a:txBody>
                      <a:bodyPr/>
                      <a:lstStyle/>
                      <a:p>
                        <a:pPr algn="ctr"/>
                        <a:r>
                          <a:rPr lang="en-US" dirty="0"/>
                          <a:t>0, </a:t>
                        </a:r>
                        <a:r>
                          <a:rPr lang="en-US" dirty="0">
                            <a:solidFill>
                              <a:srgbClr val="FF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1419932"/>
                    </a:ext>
                  </a:extLst>
                </a:tr>
              </a:tbl>
            </a:graphicData>
          </a:graphic>
        </p:graphicFrame>
        <p:grpSp>
          <p:nvGrpSpPr>
            <p:cNvPr id="149" name="Group 148">
              <a:extLst>
                <a:ext uri="{FF2B5EF4-FFF2-40B4-BE49-F238E27FC236}">
                  <a16:creationId xmlns:a16="http://schemas.microsoft.com/office/drawing/2014/main" id="{28831C35-9FDB-4837-85B1-916A97F1C1E8}"/>
                </a:ext>
              </a:extLst>
            </p:cNvPr>
            <p:cNvGrpSpPr/>
            <p:nvPr/>
          </p:nvGrpSpPr>
          <p:grpSpPr>
            <a:xfrm>
              <a:off x="6106052" y="3189071"/>
              <a:ext cx="662642" cy="253030"/>
              <a:chOff x="1260965" y="3070159"/>
              <a:chExt cx="662642" cy="253030"/>
            </a:xfrm>
          </p:grpSpPr>
          <p:sp>
            <p:nvSpPr>
              <p:cNvPr id="158" name="Hexagon 157">
                <a:extLst>
                  <a:ext uri="{FF2B5EF4-FFF2-40B4-BE49-F238E27FC236}">
                    <a16:creationId xmlns:a16="http://schemas.microsoft.com/office/drawing/2014/main" id="{0C979767-D678-4581-9934-3C84C9B2553B}"/>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59" name="Hexagon 158">
                <a:extLst>
                  <a:ext uri="{FF2B5EF4-FFF2-40B4-BE49-F238E27FC236}">
                    <a16:creationId xmlns:a16="http://schemas.microsoft.com/office/drawing/2014/main" id="{B7DF6EAE-6E42-43F8-9225-BE0CB4A448BD}"/>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sp>
          <p:nvSpPr>
            <p:cNvPr id="152" name="Explosion: 8 Points 151">
              <a:extLst>
                <a:ext uri="{FF2B5EF4-FFF2-40B4-BE49-F238E27FC236}">
                  <a16:creationId xmlns:a16="http://schemas.microsoft.com/office/drawing/2014/main" id="{E739DA23-689E-4598-BAF9-B780D0012659}"/>
                </a:ext>
              </a:extLst>
            </p:cNvPr>
            <p:cNvSpPr/>
            <p:nvPr/>
          </p:nvSpPr>
          <p:spPr>
            <a:xfrm>
              <a:off x="6044694" y="3075899"/>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71" name="Group 170">
              <a:extLst>
                <a:ext uri="{FF2B5EF4-FFF2-40B4-BE49-F238E27FC236}">
                  <a16:creationId xmlns:a16="http://schemas.microsoft.com/office/drawing/2014/main" id="{B77F21D0-4173-447C-8B98-80A4B58C5AA8}"/>
                </a:ext>
              </a:extLst>
            </p:cNvPr>
            <p:cNvGrpSpPr/>
            <p:nvPr/>
          </p:nvGrpSpPr>
          <p:grpSpPr>
            <a:xfrm>
              <a:off x="6959054" y="2815183"/>
              <a:ext cx="662642" cy="253030"/>
              <a:chOff x="1260965" y="3070159"/>
              <a:chExt cx="662642" cy="253030"/>
            </a:xfrm>
          </p:grpSpPr>
          <p:sp>
            <p:nvSpPr>
              <p:cNvPr id="172" name="Hexagon 171">
                <a:extLst>
                  <a:ext uri="{FF2B5EF4-FFF2-40B4-BE49-F238E27FC236}">
                    <a16:creationId xmlns:a16="http://schemas.microsoft.com/office/drawing/2014/main" id="{B2753A62-3C1D-4C1E-9219-7A30DEB40735}"/>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73" name="Hexagon 172">
                <a:extLst>
                  <a:ext uri="{FF2B5EF4-FFF2-40B4-BE49-F238E27FC236}">
                    <a16:creationId xmlns:a16="http://schemas.microsoft.com/office/drawing/2014/main" id="{78F59E0D-4281-4ABB-B52F-7116B19185A7}"/>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grpSp>
          <p:nvGrpSpPr>
            <p:cNvPr id="174" name="Group 173">
              <a:extLst>
                <a:ext uri="{FF2B5EF4-FFF2-40B4-BE49-F238E27FC236}">
                  <a16:creationId xmlns:a16="http://schemas.microsoft.com/office/drawing/2014/main" id="{DAE15B5F-FDB6-4257-B1E7-E92DA82AEF17}"/>
                </a:ext>
              </a:extLst>
            </p:cNvPr>
            <p:cNvGrpSpPr/>
            <p:nvPr/>
          </p:nvGrpSpPr>
          <p:grpSpPr>
            <a:xfrm>
              <a:off x="6093439" y="3565289"/>
              <a:ext cx="662642" cy="253030"/>
              <a:chOff x="1260965" y="3070159"/>
              <a:chExt cx="662642" cy="253030"/>
            </a:xfrm>
          </p:grpSpPr>
          <p:sp>
            <p:nvSpPr>
              <p:cNvPr id="175" name="Hexagon 174">
                <a:extLst>
                  <a:ext uri="{FF2B5EF4-FFF2-40B4-BE49-F238E27FC236}">
                    <a16:creationId xmlns:a16="http://schemas.microsoft.com/office/drawing/2014/main" id="{F3EC1222-3385-4ADB-8680-E27886651FB0}"/>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76" name="Hexagon 175">
                <a:extLst>
                  <a:ext uri="{FF2B5EF4-FFF2-40B4-BE49-F238E27FC236}">
                    <a16:creationId xmlns:a16="http://schemas.microsoft.com/office/drawing/2014/main" id="{9325A8B8-3C8E-4A34-B9A2-9E5F3F5F5382}"/>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grpSp>
          <p:nvGrpSpPr>
            <p:cNvPr id="177" name="Group 176">
              <a:extLst>
                <a:ext uri="{FF2B5EF4-FFF2-40B4-BE49-F238E27FC236}">
                  <a16:creationId xmlns:a16="http://schemas.microsoft.com/office/drawing/2014/main" id="{B74AA18C-E607-4F45-B4FF-F9A5555ECAE7}"/>
                </a:ext>
              </a:extLst>
            </p:cNvPr>
            <p:cNvGrpSpPr/>
            <p:nvPr/>
          </p:nvGrpSpPr>
          <p:grpSpPr>
            <a:xfrm>
              <a:off x="6093439" y="3970719"/>
              <a:ext cx="662642" cy="253030"/>
              <a:chOff x="1260965" y="3070159"/>
              <a:chExt cx="662642" cy="253030"/>
            </a:xfrm>
          </p:grpSpPr>
          <p:sp>
            <p:nvSpPr>
              <p:cNvPr id="178" name="Hexagon 177">
                <a:extLst>
                  <a:ext uri="{FF2B5EF4-FFF2-40B4-BE49-F238E27FC236}">
                    <a16:creationId xmlns:a16="http://schemas.microsoft.com/office/drawing/2014/main" id="{4D53B755-FA12-4367-9B01-E31DE46553AF}"/>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79" name="Hexagon 178">
                <a:extLst>
                  <a:ext uri="{FF2B5EF4-FFF2-40B4-BE49-F238E27FC236}">
                    <a16:creationId xmlns:a16="http://schemas.microsoft.com/office/drawing/2014/main" id="{1552770D-833E-4270-A0B0-E03FE952DA0B}"/>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grpSp>
          <p:nvGrpSpPr>
            <p:cNvPr id="180" name="Group 179">
              <a:extLst>
                <a:ext uri="{FF2B5EF4-FFF2-40B4-BE49-F238E27FC236}">
                  <a16:creationId xmlns:a16="http://schemas.microsoft.com/office/drawing/2014/main" id="{7576364B-658D-4524-8741-4BC4B4D248FF}"/>
                </a:ext>
              </a:extLst>
            </p:cNvPr>
            <p:cNvGrpSpPr/>
            <p:nvPr/>
          </p:nvGrpSpPr>
          <p:grpSpPr>
            <a:xfrm>
              <a:off x="6106052" y="4359821"/>
              <a:ext cx="662642" cy="253030"/>
              <a:chOff x="1260965" y="3070159"/>
              <a:chExt cx="662642" cy="253030"/>
            </a:xfrm>
          </p:grpSpPr>
          <p:sp>
            <p:nvSpPr>
              <p:cNvPr id="181" name="Hexagon 180">
                <a:extLst>
                  <a:ext uri="{FF2B5EF4-FFF2-40B4-BE49-F238E27FC236}">
                    <a16:creationId xmlns:a16="http://schemas.microsoft.com/office/drawing/2014/main" id="{F798AC3B-0601-4136-BE03-FBE9E174586D}"/>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82" name="Hexagon 181">
                <a:extLst>
                  <a:ext uri="{FF2B5EF4-FFF2-40B4-BE49-F238E27FC236}">
                    <a16:creationId xmlns:a16="http://schemas.microsoft.com/office/drawing/2014/main" id="{B453DB41-1A5D-4E03-8F84-18DC45A36FD9}"/>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sp>
          <p:nvSpPr>
            <p:cNvPr id="183" name="Explosion: 8 Points 182">
              <a:extLst>
                <a:ext uri="{FF2B5EF4-FFF2-40B4-BE49-F238E27FC236}">
                  <a16:creationId xmlns:a16="http://schemas.microsoft.com/office/drawing/2014/main" id="{52374802-674E-4D36-95F8-7ADFFFD14382}"/>
                </a:ext>
              </a:extLst>
            </p:cNvPr>
            <p:cNvSpPr/>
            <p:nvPr/>
          </p:nvSpPr>
          <p:spPr>
            <a:xfrm>
              <a:off x="6412086" y="3059571"/>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4" name="Explosion: 8 Points 183">
              <a:extLst>
                <a:ext uri="{FF2B5EF4-FFF2-40B4-BE49-F238E27FC236}">
                  <a16:creationId xmlns:a16="http://schemas.microsoft.com/office/drawing/2014/main" id="{112D2272-3339-49E5-AB7F-413F0B7C6270}"/>
                </a:ext>
              </a:extLst>
            </p:cNvPr>
            <p:cNvSpPr/>
            <p:nvPr/>
          </p:nvSpPr>
          <p:spPr>
            <a:xfrm>
              <a:off x="6036529" y="3459621"/>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5" name="Explosion: 8 Points 184">
              <a:extLst>
                <a:ext uri="{FF2B5EF4-FFF2-40B4-BE49-F238E27FC236}">
                  <a16:creationId xmlns:a16="http://schemas.microsoft.com/office/drawing/2014/main" id="{0FE5658C-CF92-45B0-BA31-22CB2C373CBF}"/>
                </a:ext>
              </a:extLst>
            </p:cNvPr>
            <p:cNvSpPr/>
            <p:nvPr/>
          </p:nvSpPr>
          <p:spPr>
            <a:xfrm>
              <a:off x="6387593" y="3835178"/>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 name="Group 5">
            <a:extLst>
              <a:ext uri="{FF2B5EF4-FFF2-40B4-BE49-F238E27FC236}">
                <a16:creationId xmlns:a16="http://schemas.microsoft.com/office/drawing/2014/main" id="{B14EE213-9400-40A3-827E-119989C9B26B}"/>
              </a:ext>
            </a:extLst>
          </p:cNvPr>
          <p:cNvGrpSpPr/>
          <p:nvPr/>
        </p:nvGrpSpPr>
        <p:grpSpPr>
          <a:xfrm>
            <a:off x="4555665" y="1022084"/>
            <a:ext cx="4700588" cy="503620"/>
            <a:chOff x="1242871" y="3967814"/>
            <a:chExt cx="4700588" cy="503620"/>
          </a:xfrm>
        </p:grpSpPr>
        <p:grpSp>
          <p:nvGrpSpPr>
            <p:cNvPr id="186" name="Group 185">
              <a:extLst>
                <a:ext uri="{FF2B5EF4-FFF2-40B4-BE49-F238E27FC236}">
                  <a16:creationId xmlns:a16="http://schemas.microsoft.com/office/drawing/2014/main" id="{EA8EA03F-8F9C-4449-9413-C309A954A35D}"/>
                </a:ext>
              </a:extLst>
            </p:cNvPr>
            <p:cNvGrpSpPr/>
            <p:nvPr/>
          </p:nvGrpSpPr>
          <p:grpSpPr>
            <a:xfrm>
              <a:off x="1242871" y="3967814"/>
              <a:ext cx="4700588" cy="503620"/>
              <a:chOff x="112002" y="2102220"/>
              <a:chExt cx="4700588" cy="503620"/>
            </a:xfrm>
          </p:grpSpPr>
          <p:sp>
            <p:nvSpPr>
              <p:cNvPr id="187" name="TextBox 186">
                <a:extLst>
                  <a:ext uri="{FF2B5EF4-FFF2-40B4-BE49-F238E27FC236}">
                    <a16:creationId xmlns:a16="http://schemas.microsoft.com/office/drawing/2014/main" id="{48316DF5-400B-450E-A8E1-A5E099105FFB}"/>
                  </a:ext>
                </a:extLst>
              </p:cNvPr>
              <p:cNvSpPr txBox="1"/>
              <p:nvPr/>
            </p:nvSpPr>
            <p:spPr>
              <a:xfrm>
                <a:off x="112002" y="2144175"/>
                <a:ext cx="1168275" cy="461665"/>
              </a:xfrm>
              <a:prstGeom prst="rect">
                <a:avLst/>
              </a:prstGeom>
              <a:noFill/>
            </p:spPr>
            <p:txBody>
              <a:bodyPr wrap="square" rtlCol="0">
                <a:spAutoFit/>
              </a:bodyPr>
              <a:lstStyle/>
              <a:p>
                <a:pPr algn="ctr"/>
                <a:r>
                  <a:rPr lang="en-US" sz="2400" dirty="0">
                    <a:latin typeface="+mj-lt"/>
                    <a:cs typeface="Times New Roman" panose="02020603050405020304" pitchFamily="18" charset="0"/>
                  </a:rPr>
                  <a:t>s’</a:t>
                </a:r>
                <a:r>
                  <a:rPr lang="en-US" sz="2400" b="1" dirty="0">
                    <a:latin typeface="+mj-lt"/>
                    <a:cs typeface="Times New Roman" panose="02020603050405020304" pitchFamily="18" charset="0"/>
                  </a:rPr>
                  <a:t> </a:t>
                </a:r>
                <a:r>
                  <a:rPr lang="en-US" sz="2400" dirty="0">
                    <a:latin typeface="+mj-lt"/>
                    <a:cs typeface="Times New Roman" panose="02020603050405020304" pitchFamily="18" charset="0"/>
                  </a:rPr>
                  <a:t>= &lt;</a:t>
                </a:r>
              </a:p>
            </p:txBody>
          </p:sp>
          <p:grpSp>
            <p:nvGrpSpPr>
              <p:cNvPr id="188" name="Group 187">
                <a:extLst>
                  <a:ext uri="{FF2B5EF4-FFF2-40B4-BE49-F238E27FC236}">
                    <a16:creationId xmlns:a16="http://schemas.microsoft.com/office/drawing/2014/main" id="{AEF90858-7499-42F3-8BD6-251A71EA2F26}"/>
                  </a:ext>
                </a:extLst>
              </p:cNvPr>
              <p:cNvGrpSpPr/>
              <p:nvPr/>
            </p:nvGrpSpPr>
            <p:grpSpPr>
              <a:xfrm>
                <a:off x="1001326" y="2149258"/>
                <a:ext cx="1283137" cy="414107"/>
                <a:chOff x="1068325" y="1847212"/>
                <a:chExt cx="2123747" cy="685397"/>
              </a:xfrm>
            </p:grpSpPr>
            <p:pic>
              <p:nvPicPr>
                <p:cNvPr id="197" name="Graphic 196" descr="User">
                  <a:extLst>
                    <a:ext uri="{FF2B5EF4-FFF2-40B4-BE49-F238E27FC236}">
                      <a16:creationId xmlns:a16="http://schemas.microsoft.com/office/drawing/2014/main" id="{B70B7FA7-ABD1-4A66-A201-6A656F7A4B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8758" y="1847212"/>
                  <a:ext cx="586530" cy="579761"/>
                </a:xfrm>
                <a:prstGeom prst="rect">
                  <a:avLst/>
                </a:prstGeom>
              </p:spPr>
            </p:pic>
            <p:sp>
              <p:nvSpPr>
                <p:cNvPr id="198" name="TextBox 197">
                  <a:extLst>
                    <a:ext uri="{FF2B5EF4-FFF2-40B4-BE49-F238E27FC236}">
                      <a16:creationId xmlns:a16="http://schemas.microsoft.com/office/drawing/2014/main" id="{B435E110-D4EF-474B-B00F-A744CEEFCAA9}"/>
                    </a:ext>
                  </a:extLst>
                </p:cNvPr>
                <p:cNvSpPr txBox="1"/>
                <p:nvPr/>
              </p:nvSpPr>
              <p:spPr>
                <a:xfrm>
                  <a:off x="2652969" y="2070243"/>
                  <a:ext cx="394612" cy="382055"/>
                </a:xfrm>
                <a:prstGeom prst="rect">
                  <a:avLst/>
                </a:prstGeom>
                <a:noFill/>
              </p:spPr>
              <p:txBody>
                <a:bodyPr wrap="square" rtlCol="0">
                  <a:spAutoFit/>
                </a:bodyPr>
                <a:lstStyle/>
                <a:p>
                  <a:r>
                    <a:rPr lang="en-US" sz="900" b="1" dirty="0"/>
                    <a:t>3</a:t>
                  </a:r>
                </a:p>
              </p:txBody>
            </p:sp>
            <p:sp>
              <p:nvSpPr>
                <p:cNvPr id="199" name="Double Bracket 198">
                  <a:extLst>
                    <a:ext uri="{FF2B5EF4-FFF2-40B4-BE49-F238E27FC236}">
                      <a16:creationId xmlns:a16="http://schemas.microsoft.com/office/drawing/2014/main" id="{D3D90B68-7E7B-405B-86E0-389F8549D9CD}"/>
                    </a:ext>
                  </a:extLst>
                </p:cNvPr>
                <p:cNvSpPr/>
                <p:nvPr/>
              </p:nvSpPr>
              <p:spPr>
                <a:xfrm>
                  <a:off x="2004970" y="1959954"/>
                  <a:ext cx="1187102" cy="478068"/>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0" name="Graphic 199" descr="User">
                  <a:extLst>
                    <a:ext uri="{FF2B5EF4-FFF2-40B4-BE49-F238E27FC236}">
                      <a16:creationId xmlns:a16="http://schemas.microsoft.com/office/drawing/2014/main" id="{F0763197-16E8-4C01-967C-DA1910EF06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9401" y="1853568"/>
                  <a:ext cx="586530" cy="579761"/>
                </a:xfrm>
                <a:prstGeom prst="rect">
                  <a:avLst/>
                </a:prstGeom>
              </p:spPr>
            </p:pic>
            <p:sp>
              <p:nvSpPr>
                <p:cNvPr id="201" name="TextBox 200">
                  <a:extLst>
                    <a:ext uri="{FF2B5EF4-FFF2-40B4-BE49-F238E27FC236}">
                      <a16:creationId xmlns:a16="http://schemas.microsoft.com/office/drawing/2014/main" id="{5E0E3757-8849-42D2-8716-177CACA11AEE}"/>
                    </a:ext>
                  </a:extLst>
                </p:cNvPr>
                <p:cNvSpPr txBox="1"/>
                <p:nvPr/>
              </p:nvSpPr>
              <p:spPr>
                <a:xfrm>
                  <a:off x="2136969" y="2070339"/>
                  <a:ext cx="394611" cy="382055"/>
                </a:xfrm>
                <a:prstGeom prst="rect">
                  <a:avLst/>
                </a:prstGeom>
                <a:noFill/>
              </p:spPr>
              <p:txBody>
                <a:bodyPr wrap="square" rtlCol="0">
                  <a:spAutoFit/>
                </a:bodyPr>
                <a:lstStyle/>
                <a:p>
                  <a:r>
                    <a:rPr lang="en-US" sz="900" b="1" dirty="0"/>
                    <a:t>5</a:t>
                  </a:r>
                </a:p>
              </p:txBody>
            </p:sp>
            <p:sp>
              <p:nvSpPr>
                <p:cNvPr id="202" name="TextBox 201">
                  <a:extLst>
                    <a:ext uri="{FF2B5EF4-FFF2-40B4-BE49-F238E27FC236}">
                      <a16:creationId xmlns:a16="http://schemas.microsoft.com/office/drawing/2014/main" id="{121E78F3-BCDB-4340-9F51-933172F69B60}"/>
                    </a:ext>
                  </a:extLst>
                </p:cNvPr>
                <p:cNvSpPr txBox="1"/>
                <p:nvPr/>
              </p:nvSpPr>
              <p:spPr>
                <a:xfrm>
                  <a:off x="1068325" y="1921320"/>
                  <a:ext cx="920542" cy="611289"/>
                </a:xfrm>
                <a:prstGeom prst="rect">
                  <a:avLst/>
                </a:prstGeom>
                <a:noFill/>
              </p:spPr>
              <p:txBody>
                <a:bodyPr wrap="square" rtlCol="0">
                  <a:spAutoFit/>
                </a:bodyPr>
                <a:lstStyle/>
                <a:p>
                  <a:r>
                    <a:rPr lang="en-US" sz="1800" i="1" dirty="0"/>
                    <a:t>E</a:t>
                  </a:r>
                  <a:r>
                    <a:rPr lang="en-US" sz="1800" dirty="0"/>
                    <a:t> =</a:t>
                  </a:r>
                </a:p>
              </p:txBody>
            </p:sp>
          </p:grpSp>
          <p:grpSp>
            <p:nvGrpSpPr>
              <p:cNvPr id="189" name="Group 188">
                <a:extLst>
                  <a:ext uri="{FF2B5EF4-FFF2-40B4-BE49-F238E27FC236}">
                    <a16:creationId xmlns:a16="http://schemas.microsoft.com/office/drawing/2014/main" id="{B26233D8-8C6A-4C15-8999-01748C117A91}"/>
                  </a:ext>
                </a:extLst>
              </p:cNvPr>
              <p:cNvGrpSpPr/>
              <p:nvPr/>
            </p:nvGrpSpPr>
            <p:grpSpPr>
              <a:xfrm>
                <a:off x="3005283" y="2158917"/>
                <a:ext cx="1283869" cy="392993"/>
                <a:chOff x="4231823" y="1444542"/>
                <a:chExt cx="2124960" cy="740430"/>
              </a:xfrm>
            </p:grpSpPr>
            <p:sp>
              <p:nvSpPr>
                <p:cNvPr id="193" name="Double Bracket 192">
                  <a:extLst>
                    <a:ext uri="{FF2B5EF4-FFF2-40B4-BE49-F238E27FC236}">
                      <a16:creationId xmlns:a16="http://schemas.microsoft.com/office/drawing/2014/main" id="{2F406A4E-7917-4498-BC95-0F6139AF5444}"/>
                    </a:ext>
                  </a:extLst>
                </p:cNvPr>
                <p:cNvSpPr/>
                <p:nvPr/>
              </p:nvSpPr>
              <p:spPr>
                <a:xfrm>
                  <a:off x="5069197" y="1508248"/>
                  <a:ext cx="1287586" cy="547471"/>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4" name="TextBox 193">
                      <a:extLst>
                        <a:ext uri="{FF2B5EF4-FFF2-40B4-BE49-F238E27FC236}">
                          <a16:creationId xmlns:a16="http://schemas.microsoft.com/office/drawing/2014/main" id="{43DA66E6-5BA9-4FD5-9FB1-A71F63BF434D}"/>
                        </a:ext>
                      </a:extLst>
                    </p:cNvPr>
                    <p:cNvSpPr txBox="1"/>
                    <p:nvPr/>
                  </p:nvSpPr>
                  <p:spPr>
                    <a:xfrm>
                      <a:off x="4231823" y="1444542"/>
                      <a:ext cx="848776" cy="740430"/>
                    </a:xfrm>
                    <a:prstGeom prst="rect">
                      <a:avLst/>
                    </a:prstGeom>
                    <a:noFill/>
                  </p:spPr>
                  <p:txBody>
                    <a:bodyPr wrap="square" rtlCol="0">
                      <a:spAutoFit/>
                    </a:bodyPr>
                    <a:lstStyle/>
                    <a:p>
                      <a14:m>
                        <m:oMath xmlns:m="http://schemas.openxmlformats.org/officeDocument/2006/math">
                          <m:r>
                            <a:rPr lang="en-US" sz="2000" i="1" smtClean="0">
                              <a:latin typeface="Cambria Math" panose="02040503050406030204" pitchFamily="18" charset="0"/>
                              <a:ea typeface="Cambria Math" panose="02040503050406030204" pitchFamily="18" charset="0"/>
                            </a:rPr>
                            <m:t>𝜃</m:t>
                          </m:r>
                          <m:r>
                            <a:rPr lang="en-US" sz="2000" b="0" i="0" smtClean="0">
                              <a:latin typeface="Cambria Math" panose="02040503050406030204" pitchFamily="18" charset="0"/>
                              <a:ea typeface="Cambria Math" panose="02040503050406030204" pitchFamily="18" charset="0"/>
                            </a:rPr>
                            <m:t> </m:t>
                          </m:r>
                        </m:oMath>
                      </a14:m>
                      <a:r>
                        <a:rPr lang="en-US" sz="1600" dirty="0"/>
                        <a:t>= </a:t>
                      </a:r>
                    </a:p>
                  </p:txBody>
                </p:sp>
              </mc:Choice>
              <mc:Fallback xmlns="">
                <p:sp>
                  <p:nvSpPr>
                    <p:cNvPr id="194" name="TextBox 193">
                      <a:extLst>
                        <a:ext uri="{FF2B5EF4-FFF2-40B4-BE49-F238E27FC236}">
                          <a16:creationId xmlns:a16="http://schemas.microsoft.com/office/drawing/2014/main" id="{43DA66E6-5BA9-4FD5-9FB1-A71F63BF434D}"/>
                        </a:ext>
                      </a:extLst>
                    </p:cNvPr>
                    <p:cNvSpPr txBox="1">
                      <a:spLocks noRot="1" noChangeAspect="1" noMove="1" noResize="1" noEditPoints="1" noAdjustHandles="1" noChangeArrowheads="1" noChangeShapeType="1" noTextEdit="1"/>
                    </p:cNvSpPr>
                    <p:nvPr/>
                  </p:nvSpPr>
                  <p:spPr>
                    <a:xfrm>
                      <a:off x="4231823" y="1444542"/>
                      <a:ext cx="848776" cy="740430"/>
                    </a:xfrm>
                    <a:prstGeom prst="rect">
                      <a:avLst/>
                    </a:prstGeom>
                    <a:blipFill>
                      <a:blip r:embed="rId5"/>
                      <a:stretch>
                        <a:fillRect r="-16667" b="-18750"/>
                      </a:stretch>
                    </a:blipFill>
                  </p:spPr>
                  <p:txBody>
                    <a:bodyPr/>
                    <a:lstStyle/>
                    <a:p>
                      <a:r>
                        <a:rPr lang="en-US">
                          <a:noFill/>
                        </a:rPr>
                        <a:t> </a:t>
                      </a:r>
                    </a:p>
                  </p:txBody>
                </p:sp>
              </mc:Fallback>
            </mc:AlternateContent>
          </p:grpSp>
          <p:sp>
            <p:nvSpPr>
              <p:cNvPr id="190" name="TextBox 189">
                <a:extLst>
                  <a:ext uri="{FF2B5EF4-FFF2-40B4-BE49-F238E27FC236}">
                    <a16:creationId xmlns:a16="http://schemas.microsoft.com/office/drawing/2014/main" id="{A3ED73B1-50FA-412F-9860-F2D55E9C3D4F}"/>
                  </a:ext>
                </a:extLst>
              </p:cNvPr>
              <p:cNvSpPr txBox="1"/>
              <p:nvPr/>
            </p:nvSpPr>
            <p:spPr>
              <a:xfrm>
                <a:off x="2221651" y="2171098"/>
                <a:ext cx="924603" cy="369332"/>
              </a:xfrm>
              <a:prstGeom prst="rect">
                <a:avLst/>
              </a:prstGeom>
              <a:noFill/>
            </p:spPr>
            <p:txBody>
              <a:bodyPr wrap="square" rtlCol="0">
                <a:spAutoFit/>
              </a:bodyPr>
              <a:lstStyle/>
              <a:p>
                <a:pPr algn="ctr"/>
                <a:r>
                  <a:rPr lang="en-US" sz="1800" dirty="0">
                    <a:latin typeface="+mj-lt"/>
                    <a:cs typeface="Times New Roman" panose="02020603050405020304" pitchFamily="18" charset="0"/>
                  </a:rPr>
                  <a:t>, B = 4,</a:t>
                </a:r>
              </a:p>
            </p:txBody>
          </p:sp>
          <p:sp>
            <p:nvSpPr>
              <p:cNvPr id="191" name="TextBox 190">
                <a:extLst>
                  <a:ext uri="{FF2B5EF4-FFF2-40B4-BE49-F238E27FC236}">
                    <a16:creationId xmlns:a16="http://schemas.microsoft.com/office/drawing/2014/main" id="{675C4933-0B00-4406-951F-D1B12F0EF43A}"/>
                  </a:ext>
                </a:extLst>
              </p:cNvPr>
              <p:cNvSpPr txBox="1"/>
              <p:nvPr/>
            </p:nvSpPr>
            <p:spPr>
              <a:xfrm>
                <a:off x="4150669" y="2102220"/>
                <a:ext cx="661921" cy="461665"/>
              </a:xfrm>
              <a:prstGeom prst="rect">
                <a:avLst/>
              </a:prstGeom>
              <a:noFill/>
            </p:spPr>
            <p:txBody>
              <a:bodyPr wrap="square" rtlCol="0">
                <a:spAutoFit/>
              </a:bodyPr>
              <a:lstStyle/>
              <a:p>
                <a:pPr algn="ctr"/>
                <a:r>
                  <a:rPr lang="en-US" sz="2400" dirty="0">
                    <a:latin typeface="+mj-lt"/>
                    <a:cs typeface="Times New Roman" panose="02020603050405020304" pitchFamily="18" charset="0"/>
                  </a:rPr>
                  <a:t>&gt;</a:t>
                </a:r>
              </a:p>
            </p:txBody>
          </p:sp>
        </p:grpSp>
        <p:grpSp>
          <p:nvGrpSpPr>
            <p:cNvPr id="203" name="Group 202">
              <a:extLst>
                <a:ext uri="{FF2B5EF4-FFF2-40B4-BE49-F238E27FC236}">
                  <a16:creationId xmlns:a16="http://schemas.microsoft.com/office/drawing/2014/main" id="{9E5D3901-3C51-4408-ACDF-36A8B4B961D2}"/>
                </a:ext>
              </a:extLst>
            </p:cNvPr>
            <p:cNvGrpSpPr/>
            <p:nvPr/>
          </p:nvGrpSpPr>
          <p:grpSpPr>
            <a:xfrm>
              <a:off x="4697547" y="4072483"/>
              <a:ext cx="662642" cy="253030"/>
              <a:chOff x="1260965" y="3070159"/>
              <a:chExt cx="662642" cy="253030"/>
            </a:xfrm>
          </p:grpSpPr>
          <p:sp>
            <p:nvSpPr>
              <p:cNvPr id="204" name="Hexagon 203">
                <a:extLst>
                  <a:ext uri="{FF2B5EF4-FFF2-40B4-BE49-F238E27FC236}">
                    <a16:creationId xmlns:a16="http://schemas.microsoft.com/office/drawing/2014/main" id="{8ABA677A-0575-4636-BD5A-498323B3139D}"/>
                  </a:ext>
                </a:extLst>
              </p:cNvPr>
              <p:cNvSpPr/>
              <p:nvPr/>
            </p:nvSpPr>
            <p:spPr>
              <a:xfrm>
                <a:off x="1260965"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205" name="Hexagon 204">
                <a:extLst>
                  <a:ext uri="{FF2B5EF4-FFF2-40B4-BE49-F238E27FC236}">
                    <a16:creationId xmlns:a16="http://schemas.microsoft.com/office/drawing/2014/main" id="{DFBD6715-A56E-4583-B420-794F302A17C7}"/>
                  </a:ext>
                </a:extLst>
              </p:cNvPr>
              <p:cNvSpPr/>
              <p:nvPr/>
            </p:nvSpPr>
            <p:spPr>
              <a:xfrm>
                <a:off x="1630092" y="3070159"/>
                <a:ext cx="293515" cy="253030"/>
              </a:xfrm>
              <a:prstGeom prst="hexagon">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grpSp>
      </p:grpSp>
      <p:grpSp>
        <p:nvGrpSpPr>
          <p:cNvPr id="139" name="Group 138">
            <a:extLst>
              <a:ext uri="{FF2B5EF4-FFF2-40B4-BE49-F238E27FC236}">
                <a16:creationId xmlns:a16="http://schemas.microsoft.com/office/drawing/2014/main" id="{F6E5BF09-9851-4507-BBF1-F12CA9A65A8A}"/>
              </a:ext>
            </a:extLst>
          </p:cNvPr>
          <p:cNvGrpSpPr/>
          <p:nvPr/>
        </p:nvGrpSpPr>
        <p:grpSpPr>
          <a:xfrm>
            <a:off x="516072" y="2642797"/>
            <a:ext cx="4651604" cy="503620"/>
            <a:chOff x="160986" y="2102220"/>
            <a:chExt cx="4651604" cy="503620"/>
          </a:xfrm>
        </p:grpSpPr>
        <p:sp>
          <p:nvSpPr>
            <p:cNvPr id="141" name="TextBox 140">
              <a:extLst>
                <a:ext uri="{FF2B5EF4-FFF2-40B4-BE49-F238E27FC236}">
                  <a16:creationId xmlns:a16="http://schemas.microsoft.com/office/drawing/2014/main" id="{66C544E9-B330-4751-8586-3378408495AD}"/>
                </a:ext>
              </a:extLst>
            </p:cNvPr>
            <p:cNvSpPr txBox="1"/>
            <p:nvPr/>
          </p:nvSpPr>
          <p:spPr>
            <a:xfrm>
              <a:off x="160986" y="2144175"/>
              <a:ext cx="1168275" cy="461665"/>
            </a:xfrm>
            <a:prstGeom prst="rect">
              <a:avLst/>
            </a:prstGeom>
            <a:noFill/>
          </p:spPr>
          <p:txBody>
            <a:bodyPr wrap="square" rtlCol="0">
              <a:spAutoFit/>
            </a:bodyPr>
            <a:lstStyle/>
            <a:p>
              <a:pPr algn="ctr"/>
              <a:r>
                <a:rPr lang="en-US" sz="2400" dirty="0">
                  <a:latin typeface="+mj-lt"/>
                  <a:cs typeface="Times New Roman" panose="02020603050405020304" pitchFamily="18" charset="0"/>
                </a:rPr>
                <a:t>s</a:t>
              </a:r>
              <a:r>
                <a:rPr lang="en-US" sz="2400" b="1" dirty="0">
                  <a:latin typeface="+mj-lt"/>
                  <a:cs typeface="Times New Roman" panose="02020603050405020304" pitchFamily="18" charset="0"/>
                </a:rPr>
                <a:t> </a:t>
              </a:r>
              <a:r>
                <a:rPr lang="en-US" sz="2400" dirty="0">
                  <a:latin typeface="+mj-lt"/>
                  <a:cs typeface="Times New Roman" panose="02020603050405020304" pitchFamily="18" charset="0"/>
                </a:rPr>
                <a:t>= &lt;</a:t>
              </a:r>
            </a:p>
          </p:txBody>
        </p:sp>
        <p:grpSp>
          <p:nvGrpSpPr>
            <p:cNvPr id="142" name="Group 141">
              <a:extLst>
                <a:ext uri="{FF2B5EF4-FFF2-40B4-BE49-F238E27FC236}">
                  <a16:creationId xmlns:a16="http://schemas.microsoft.com/office/drawing/2014/main" id="{3A59B155-47DB-4C38-B3BD-980FBC1BD75D}"/>
                </a:ext>
              </a:extLst>
            </p:cNvPr>
            <p:cNvGrpSpPr/>
            <p:nvPr/>
          </p:nvGrpSpPr>
          <p:grpSpPr>
            <a:xfrm>
              <a:off x="1001326" y="2149258"/>
              <a:ext cx="1283137" cy="414107"/>
              <a:chOff x="1068325" y="1847212"/>
              <a:chExt cx="2123747" cy="685397"/>
            </a:xfrm>
          </p:grpSpPr>
          <p:pic>
            <p:nvPicPr>
              <p:cNvPr id="153" name="Graphic 152" descr="User">
                <a:extLst>
                  <a:ext uri="{FF2B5EF4-FFF2-40B4-BE49-F238E27FC236}">
                    <a16:creationId xmlns:a16="http://schemas.microsoft.com/office/drawing/2014/main" id="{19022BED-F02B-40A8-ADAE-C5C9D0A79B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58758" y="1847212"/>
                <a:ext cx="586530" cy="579761"/>
              </a:xfrm>
              <a:prstGeom prst="rect">
                <a:avLst/>
              </a:prstGeom>
            </p:spPr>
          </p:pic>
          <p:sp>
            <p:nvSpPr>
              <p:cNvPr id="154" name="TextBox 153">
                <a:extLst>
                  <a:ext uri="{FF2B5EF4-FFF2-40B4-BE49-F238E27FC236}">
                    <a16:creationId xmlns:a16="http://schemas.microsoft.com/office/drawing/2014/main" id="{81166266-7106-4C25-BEED-9A84D7A5E35D}"/>
                  </a:ext>
                </a:extLst>
              </p:cNvPr>
              <p:cNvSpPr txBox="1"/>
              <p:nvPr/>
            </p:nvSpPr>
            <p:spPr>
              <a:xfrm>
                <a:off x="2652969" y="2070243"/>
                <a:ext cx="394612" cy="382055"/>
              </a:xfrm>
              <a:prstGeom prst="rect">
                <a:avLst/>
              </a:prstGeom>
              <a:noFill/>
            </p:spPr>
            <p:txBody>
              <a:bodyPr wrap="square" rtlCol="0">
                <a:spAutoFit/>
              </a:bodyPr>
              <a:lstStyle/>
              <a:p>
                <a:r>
                  <a:rPr lang="en-US" sz="900" b="1" dirty="0"/>
                  <a:t>0</a:t>
                </a:r>
              </a:p>
            </p:txBody>
          </p:sp>
          <p:sp>
            <p:nvSpPr>
              <p:cNvPr id="155" name="Double Bracket 154">
                <a:extLst>
                  <a:ext uri="{FF2B5EF4-FFF2-40B4-BE49-F238E27FC236}">
                    <a16:creationId xmlns:a16="http://schemas.microsoft.com/office/drawing/2014/main" id="{9D09DB76-820F-4A67-9E5B-B9DE3E19727F}"/>
                  </a:ext>
                </a:extLst>
              </p:cNvPr>
              <p:cNvSpPr/>
              <p:nvPr/>
            </p:nvSpPr>
            <p:spPr>
              <a:xfrm>
                <a:off x="2004970" y="1959954"/>
                <a:ext cx="1187102" cy="478068"/>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56" name="Graphic 155" descr="User">
                <a:extLst>
                  <a:ext uri="{FF2B5EF4-FFF2-40B4-BE49-F238E27FC236}">
                    <a16:creationId xmlns:a16="http://schemas.microsoft.com/office/drawing/2014/main" id="{B7CA5F54-3D8C-43C3-8883-A680F1F879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39401" y="1853568"/>
                <a:ext cx="586530" cy="579761"/>
              </a:xfrm>
              <a:prstGeom prst="rect">
                <a:avLst/>
              </a:prstGeom>
            </p:spPr>
          </p:pic>
          <p:sp>
            <p:nvSpPr>
              <p:cNvPr id="157" name="TextBox 156">
                <a:extLst>
                  <a:ext uri="{FF2B5EF4-FFF2-40B4-BE49-F238E27FC236}">
                    <a16:creationId xmlns:a16="http://schemas.microsoft.com/office/drawing/2014/main" id="{16CC3971-54A2-4BA4-B4E3-70EC41288DE2}"/>
                  </a:ext>
                </a:extLst>
              </p:cNvPr>
              <p:cNvSpPr txBox="1"/>
              <p:nvPr/>
            </p:nvSpPr>
            <p:spPr>
              <a:xfrm>
                <a:off x="2136969" y="2070339"/>
                <a:ext cx="394611" cy="382055"/>
              </a:xfrm>
              <a:prstGeom prst="rect">
                <a:avLst/>
              </a:prstGeom>
              <a:noFill/>
            </p:spPr>
            <p:txBody>
              <a:bodyPr wrap="square" rtlCol="0">
                <a:spAutoFit/>
              </a:bodyPr>
              <a:lstStyle/>
              <a:p>
                <a:r>
                  <a:rPr lang="en-US" sz="900" b="1" dirty="0"/>
                  <a:t>0</a:t>
                </a:r>
              </a:p>
            </p:txBody>
          </p:sp>
          <p:sp>
            <p:nvSpPr>
              <p:cNvPr id="160" name="TextBox 159">
                <a:extLst>
                  <a:ext uri="{FF2B5EF4-FFF2-40B4-BE49-F238E27FC236}">
                    <a16:creationId xmlns:a16="http://schemas.microsoft.com/office/drawing/2014/main" id="{8010E2E2-3FBA-4969-9DA1-C3C4C6FD247F}"/>
                  </a:ext>
                </a:extLst>
              </p:cNvPr>
              <p:cNvSpPr txBox="1"/>
              <p:nvPr/>
            </p:nvSpPr>
            <p:spPr>
              <a:xfrm>
                <a:off x="1068325" y="1921320"/>
                <a:ext cx="920542" cy="611289"/>
              </a:xfrm>
              <a:prstGeom prst="rect">
                <a:avLst/>
              </a:prstGeom>
              <a:noFill/>
            </p:spPr>
            <p:txBody>
              <a:bodyPr wrap="square" rtlCol="0">
                <a:spAutoFit/>
              </a:bodyPr>
              <a:lstStyle/>
              <a:p>
                <a:r>
                  <a:rPr lang="en-US" sz="1800" i="1" dirty="0"/>
                  <a:t>E</a:t>
                </a:r>
                <a:r>
                  <a:rPr lang="en-US" sz="1800" dirty="0"/>
                  <a:t> =</a:t>
                </a:r>
              </a:p>
            </p:txBody>
          </p:sp>
        </p:grpSp>
        <p:grpSp>
          <p:nvGrpSpPr>
            <p:cNvPr id="143" name="Group 142">
              <a:extLst>
                <a:ext uri="{FF2B5EF4-FFF2-40B4-BE49-F238E27FC236}">
                  <a16:creationId xmlns:a16="http://schemas.microsoft.com/office/drawing/2014/main" id="{BDA23C2E-E31D-45A0-90BB-BD4FF570C912}"/>
                </a:ext>
              </a:extLst>
            </p:cNvPr>
            <p:cNvGrpSpPr/>
            <p:nvPr/>
          </p:nvGrpSpPr>
          <p:grpSpPr>
            <a:xfrm>
              <a:off x="3005283" y="2158917"/>
              <a:ext cx="1283869" cy="392993"/>
              <a:chOff x="4231823" y="1444542"/>
              <a:chExt cx="2124960" cy="740430"/>
            </a:xfrm>
          </p:grpSpPr>
          <p:grpSp>
            <p:nvGrpSpPr>
              <p:cNvPr id="146" name="Group 145">
                <a:extLst>
                  <a:ext uri="{FF2B5EF4-FFF2-40B4-BE49-F238E27FC236}">
                    <a16:creationId xmlns:a16="http://schemas.microsoft.com/office/drawing/2014/main" id="{71DB5211-60E0-4E35-B90D-99B8B9883C05}"/>
                  </a:ext>
                </a:extLst>
              </p:cNvPr>
              <p:cNvGrpSpPr/>
              <p:nvPr/>
            </p:nvGrpSpPr>
            <p:grpSpPr>
              <a:xfrm>
                <a:off x="5189201" y="1591925"/>
                <a:ext cx="1020984" cy="390999"/>
                <a:chOff x="3620478" y="3074693"/>
                <a:chExt cx="883953" cy="338521"/>
              </a:xfrm>
            </p:grpSpPr>
            <p:sp>
              <p:nvSpPr>
                <p:cNvPr id="150" name="Hexagon 149">
                  <a:extLst>
                    <a:ext uri="{FF2B5EF4-FFF2-40B4-BE49-F238E27FC236}">
                      <a16:creationId xmlns:a16="http://schemas.microsoft.com/office/drawing/2014/main" id="{DADC4C00-F9B5-4FE2-BEEB-5AB0C4DD04A4}"/>
                    </a:ext>
                  </a:extLst>
                </p:cNvPr>
                <p:cNvSpPr/>
                <p:nvPr/>
              </p:nvSpPr>
              <p:spPr>
                <a:xfrm>
                  <a:off x="3620478" y="3074693"/>
                  <a:ext cx="392684" cy="338521"/>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51" name="Hexagon 150">
                  <a:extLst>
                    <a:ext uri="{FF2B5EF4-FFF2-40B4-BE49-F238E27FC236}">
                      <a16:creationId xmlns:a16="http://schemas.microsoft.com/office/drawing/2014/main" id="{9DDB8124-7D00-4699-B60D-B72AFF469BBB}"/>
                    </a:ext>
                  </a:extLst>
                </p:cNvPr>
                <p:cNvSpPr/>
                <p:nvPr/>
              </p:nvSpPr>
              <p:spPr>
                <a:xfrm>
                  <a:off x="4111747" y="3074693"/>
                  <a:ext cx="392684" cy="338521"/>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sp>
            <p:nvSpPr>
              <p:cNvPr id="147" name="Double Bracket 146">
                <a:extLst>
                  <a:ext uri="{FF2B5EF4-FFF2-40B4-BE49-F238E27FC236}">
                    <a16:creationId xmlns:a16="http://schemas.microsoft.com/office/drawing/2014/main" id="{582B3468-DD94-4856-BEE8-F92C2E0CDE97}"/>
                  </a:ext>
                </a:extLst>
              </p:cNvPr>
              <p:cNvSpPr/>
              <p:nvPr/>
            </p:nvSpPr>
            <p:spPr>
              <a:xfrm>
                <a:off x="5069197" y="1508248"/>
                <a:ext cx="1287586" cy="547471"/>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1D3FC331-DE20-431D-8329-791C73F08636}"/>
                      </a:ext>
                    </a:extLst>
                  </p:cNvPr>
                  <p:cNvSpPr txBox="1"/>
                  <p:nvPr/>
                </p:nvSpPr>
                <p:spPr>
                  <a:xfrm>
                    <a:off x="4231823" y="1444542"/>
                    <a:ext cx="848776" cy="740430"/>
                  </a:xfrm>
                  <a:prstGeom prst="rect">
                    <a:avLst/>
                  </a:prstGeom>
                  <a:noFill/>
                </p:spPr>
                <p:txBody>
                  <a:bodyPr wrap="square" rtlCol="0">
                    <a:spAutoFit/>
                  </a:bodyPr>
                  <a:lstStyle/>
                  <a:p>
                    <a14:m>
                      <m:oMath xmlns:m="http://schemas.openxmlformats.org/officeDocument/2006/math">
                        <m:r>
                          <a:rPr lang="en-US" sz="2000" i="1" smtClean="0">
                            <a:latin typeface="Cambria Math" panose="02040503050406030204" pitchFamily="18" charset="0"/>
                            <a:ea typeface="Cambria Math" panose="02040503050406030204" pitchFamily="18" charset="0"/>
                          </a:rPr>
                          <m:t>𝜃</m:t>
                        </m:r>
                        <m:r>
                          <a:rPr lang="en-US" sz="2000" b="0" i="0" smtClean="0">
                            <a:latin typeface="Cambria Math" panose="02040503050406030204" pitchFamily="18" charset="0"/>
                            <a:ea typeface="Cambria Math" panose="02040503050406030204" pitchFamily="18" charset="0"/>
                          </a:rPr>
                          <m:t> </m:t>
                        </m:r>
                      </m:oMath>
                    </a14:m>
                    <a:r>
                      <a:rPr lang="en-US" sz="1600" dirty="0"/>
                      <a:t>= </a:t>
                    </a:r>
                  </a:p>
                </p:txBody>
              </p:sp>
            </mc:Choice>
            <mc:Fallback xmlns="">
              <p:sp>
                <p:nvSpPr>
                  <p:cNvPr id="148" name="TextBox 147">
                    <a:extLst>
                      <a:ext uri="{FF2B5EF4-FFF2-40B4-BE49-F238E27FC236}">
                        <a16:creationId xmlns:a16="http://schemas.microsoft.com/office/drawing/2014/main" id="{1D3FC331-DE20-431D-8329-791C73F08636}"/>
                      </a:ext>
                    </a:extLst>
                  </p:cNvPr>
                  <p:cNvSpPr txBox="1">
                    <a:spLocks noRot="1" noChangeAspect="1" noMove="1" noResize="1" noEditPoints="1" noAdjustHandles="1" noChangeArrowheads="1" noChangeShapeType="1" noTextEdit="1"/>
                  </p:cNvSpPr>
                  <p:nvPr/>
                </p:nvSpPr>
                <p:spPr>
                  <a:xfrm>
                    <a:off x="4231823" y="1444542"/>
                    <a:ext cx="848776" cy="740430"/>
                  </a:xfrm>
                  <a:prstGeom prst="rect">
                    <a:avLst/>
                  </a:prstGeom>
                  <a:blipFill>
                    <a:blip r:embed="rId8"/>
                    <a:stretch>
                      <a:fillRect r="-17857" b="-18750"/>
                    </a:stretch>
                  </a:blipFill>
                </p:spPr>
                <p:txBody>
                  <a:bodyPr/>
                  <a:lstStyle/>
                  <a:p>
                    <a:r>
                      <a:rPr lang="en-US">
                        <a:noFill/>
                      </a:rPr>
                      <a:t> </a:t>
                    </a:r>
                  </a:p>
                </p:txBody>
              </p:sp>
            </mc:Fallback>
          </mc:AlternateContent>
        </p:grpSp>
        <p:sp>
          <p:nvSpPr>
            <p:cNvPr id="144" name="TextBox 143">
              <a:extLst>
                <a:ext uri="{FF2B5EF4-FFF2-40B4-BE49-F238E27FC236}">
                  <a16:creationId xmlns:a16="http://schemas.microsoft.com/office/drawing/2014/main" id="{61FC0761-56AB-45DB-837F-AB5C92F3DF09}"/>
                </a:ext>
              </a:extLst>
            </p:cNvPr>
            <p:cNvSpPr txBox="1"/>
            <p:nvPr/>
          </p:nvSpPr>
          <p:spPr>
            <a:xfrm>
              <a:off x="2221651" y="2171098"/>
              <a:ext cx="924603" cy="369332"/>
            </a:xfrm>
            <a:prstGeom prst="rect">
              <a:avLst/>
            </a:prstGeom>
            <a:noFill/>
          </p:spPr>
          <p:txBody>
            <a:bodyPr wrap="square" rtlCol="0">
              <a:spAutoFit/>
            </a:bodyPr>
            <a:lstStyle/>
            <a:p>
              <a:pPr algn="ctr"/>
              <a:r>
                <a:rPr lang="en-US" sz="1800" dirty="0">
                  <a:latin typeface="+mj-lt"/>
                  <a:cs typeface="Times New Roman" panose="02020603050405020304" pitchFamily="18" charset="0"/>
                </a:rPr>
                <a:t>, B = 7,</a:t>
              </a:r>
            </a:p>
          </p:txBody>
        </p:sp>
        <p:sp>
          <p:nvSpPr>
            <p:cNvPr id="145" name="TextBox 144">
              <a:extLst>
                <a:ext uri="{FF2B5EF4-FFF2-40B4-BE49-F238E27FC236}">
                  <a16:creationId xmlns:a16="http://schemas.microsoft.com/office/drawing/2014/main" id="{EC655124-0113-4209-A0A7-C13D083FDAA6}"/>
                </a:ext>
              </a:extLst>
            </p:cNvPr>
            <p:cNvSpPr txBox="1"/>
            <p:nvPr/>
          </p:nvSpPr>
          <p:spPr>
            <a:xfrm>
              <a:off x="4150669" y="2102220"/>
              <a:ext cx="661921" cy="461665"/>
            </a:xfrm>
            <a:prstGeom prst="rect">
              <a:avLst/>
            </a:prstGeom>
            <a:noFill/>
          </p:spPr>
          <p:txBody>
            <a:bodyPr wrap="square" rtlCol="0">
              <a:spAutoFit/>
            </a:bodyPr>
            <a:lstStyle/>
            <a:p>
              <a:pPr algn="ctr"/>
              <a:r>
                <a:rPr lang="en-US" sz="2400" dirty="0">
                  <a:latin typeface="+mj-lt"/>
                  <a:cs typeface="Times New Roman" panose="02020603050405020304" pitchFamily="18" charset="0"/>
                </a:rPr>
                <a:t>&gt;</a:t>
              </a:r>
            </a:p>
          </p:txBody>
        </p:sp>
      </p:grpSp>
      <p:grpSp>
        <p:nvGrpSpPr>
          <p:cNvPr id="161" name="Group 160">
            <a:extLst>
              <a:ext uri="{FF2B5EF4-FFF2-40B4-BE49-F238E27FC236}">
                <a16:creationId xmlns:a16="http://schemas.microsoft.com/office/drawing/2014/main" id="{6512D1E1-AD37-4142-8786-943EC4CC93FE}"/>
              </a:ext>
            </a:extLst>
          </p:cNvPr>
          <p:cNvGrpSpPr/>
          <p:nvPr/>
        </p:nvGrpSpPr>
        <p:grpSpPr>
          <a:xfrm>
            <a:off x="146957" y="3161255"/>
            <a:ext cx="5090940" cy="1488002"/>
            <a:chOff x="677834" y="3258213"/>
            <a:chExt cx="5090940" cy="1488002"/>
          </a:xfrm>
        </p:grpSpPr>
        <p:graphicFrame>
          <p:nvGraphicFramePr>
            <p:cNvPr id="162" name="Content Placeholder 3">
              <a:extLst>
                <a:ext uri="{FF2B5EF4-FFF2-40B4-BE49-F238E27FC236}">
                  <a16:creationId xmlns:a16="http://schemas.microsoft.com/office/drawing/2014/main" id="{EEC13E31-F935-4EBF-841E-B24C9B0BA302}"/>
                </a:ext>
              </a:extLst>
            </p:cNvPr>
            <p:cNvGraphicFramePr>
              <a:graphicFrameLocks/>
            </p:cNvGraphicFramePr>
            <p:nvPr>
              <p:extLst/>
            </p:nvPr>
          </p:nvGraphicFramePr>
          <p:xfrm>
            <a:off x="1505502" y="3633695"/>
            <a:ext cx="4263272" cy="1112520"/>
          </p:xfrm>
          <a:graphic>
            <a:graphicData uri="http://schemas.openxmlformats.org/drawingml/2006/table">
              <a:tbl>
                <a:tblPr bandRow="1">
                  <a:tableStyleId>{69CF1AB2-1976-4502-BF36-3FF5EA218861}</a:tableStyleId>
                </a:tblPr>
                <a:tblGrid>
                  <a:gridCol w="1065818">
                    <a:extLst>
                      <a:ext uri="{9D8B030D-6E8A-4147-A177-3AD203B41FA5}">
                        <a16:colId xmlns:a16="http://schemas.microsoft.com/office/drawing/2014/main" val="874849574"/>
                      </a:ext>
                    </a:extLst>
                  </a:gridCol>
                  <a:gridCol w="1065818">
                    <a:extLst>
                      <a:ext uri="{9D8B030D-6E8A-4147-A177-3AD203B41FA5}">
                        <a16:colId xmlns:a16="http://schemas.microsoft.com/office/drawing/2014/main" val="1134746053"/>
                      </a:ext>
                    </a:extLst>
                  </a:gridCol>
                  <a:gridCol w="1065818">
                    <a:extLst>
                      <a:ext uri="{9D8B030D-6E8A-4147-A177-3AD203B41FA5}">
                        <a16:colId xmlns:a16="http://schemas.microsoft.com/office/drawing/2014/main" val="1915946191"/>
                      </a:ext>
                    </a:extLst>
                  </a:gridCol>
                  <a:gridCol w="1065818">
                    <a:extLst>
                      <a:ext uri="{9D8B030D-6E8A-4147-A177-3AD203B41FA5}">
                        <a16:colId xmlns:a16="http://schemas.microsoft.com/office/drawing/2014/main" val="1694293250"/>
                      </a:ext>
                    </a:extLst>
                  </a:gridCol>
                </a:tblGrid>
                <a:tr h="370840">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100, </a:t>
                        </a:r>
                        <a:r>
                          <a:rPr lang="en-US" dirty="0">
                            <a:solidFill>
                              <a:srgbClr val="FF0000"/>
                            </a:solidFill>
                          </a:rPr>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658754"/>
                    </a:ext>
                  </a:extLst>
                </a:tr>
                <a:tr h="370840">
                  <a:tc>
                    <a:txBody>
                      <a:bodyPr/>
                      <a:lstStyle/>
                      <a:p>
                        <a:pPr algn="ctr"/>
                        <a:r>
                          <a:rPr lang="en-US" dirty="0"/>
                          <a:t>-20, </a:t>
                        </a:r>
                        <a:r>
                          <a:rPr lang="en-US" dirty="0">
                            <a:solidFill>
                              <a:srgbClr val="FF0000"/>
                            </a:solidFill>
                          </a:rPr>
                          <a:t>20</a:t>
                        </a:r>
                        <a:endParaRPr lang="en-US" dirty="0"/>
                      </a:p>
                    </a:txBody>
                    <a:tcPr>
                      <a:lnL w="57150" cap="flat" cmpd="sng" algn="ctr">
                        <a:solidFill>
                          <a:schemeClr val="bg2">
                            <a:lumMod val="40000"/>
                            <a:lumOff val="60000"/>
                          </a:schemeClr>
                        </a:solidFill>
                        <a:prstDash val="solid"/>
                        <a:round/>
                        <a:headEnd type="none" w="med" len="med"/>
                        <a:tailEnd type="none" w="med" len="med"/>
                      </a:lnL>
                      <a:lnR w="57150" cap="flat" cmpd="sng" algn="ctr">
                        <a:solidFill>
                          <a:schemeClr val="bg2">
                            <a:lumMod val="40000"/>
                            <a:lumOff val="60000"/>
                          </a:schemeClr>
                        </a:solidFill>
                        <a:prstDash val="solid"/>
                        <a:round/>
                        <a:headEnd type="none" w="med" len="med"/>
                        <a:tailEnd type="none" w="med" len="med"/>
                      </a:lnR>
                      <a:lnT w="57150" cap="flat" cmpd="sng" algn="ctr">
                        <a:solidFill>
                          <a:schemeClr val="bg2">
                            <a:lumMod val="40000"/>
                            <a:lumOff val="60000"/>
                          </a:schemeClr>
                        </a:solidFill>
                        <a:prstDash val="solid"/>
                        <a:round/>
                        <a:headEnd type="none" w="med" len="med"/>
                        <a:tailEnd type="none" w="med" len="med"/>
                      </a:lnT>
                      <a:lnB w="5715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20, </a:t>
                        </a:r>
                        <a:r>
                          <a:rPr lang="en-US" dirty="0">
                            <a:solidFill>
                              <a:srgbClr val="FF0000"/>
                            </a:solidFill>
                          </a:rPr>
                          <a:t>-20</a:t>
                        </a:r>
                        <a:endParaRPr lang="en-US" dirty="0"/>
                      </a:p>
                    </a:txBody>
                    <a:tcPr>
                      <a:lnL w="57150" cap="flat" cmpd="sng" algn="ctr">
                        <a:solidFill>
                          <a:schemeClr val="bg2">
                            <a:lumMod val="40000"/>
                            <a:lumOff val="6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-20, </a:t>
                        </a:r>
                        <a:r>
                          <a:rPr lang="en-US"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20, </a:t>
                        </a:r>
                        <a:r>
                          <a:rPr lang="en-US"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2256089"/>
                    </a:ext>
                  </a:extLst>
                </a:tr>
                <a:tr h="370840">
                  <a:tc>
                    <a:txBody>
                      <a:bodyPr/>
                      <a:lstStyle/>
                      <a:p>
                        <a:pPr algn="ctr"/>
                        <a:r>
                          <a:rPr lang="en-US" dirty="0"/>
                          <a:t>0, </a:t>
                        </a:r>
                        <a:r>
                          <a:rPr lang="en-US" dirty="0">
                            <a:solidFill>
                              <a:srgbClr val="FF0000"/>
                            </a:solidFill>
                          </a:rPr>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bg2">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 </a:t>
                        </a:r>
                        <a:r>
                          <a:rPr lang="en-US" dirty="0">
                            <a:solidFill>
                              <a:srgbClr val="FF0000"/>
                            </a:solidFill>
                          </a:rPr>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 </a:t>
                        </a:r>
                        <a:r>
                          <a:rPr lang="en-US" dirty="0">
                            <a:solidFill>
                              <a:srgbClr val="FF0000"/>
                            </a:solidFill>
                          </a:rPr>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 </a:t>
                        </a:r>
                        <a:r>
                          <a:rPr lang="en-US" dirty="0">
                            <a:solidFill>
                              <a:srgbClr val="FF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517812"/>
                    </a:ext>
                  </a:extLst>
                </a:tr>
              </a:tbl>
            </a:graphicData>
          </a:graphic>
        </p:graphicFrame>
        <p:grpSp>
          <p:nvGrpSpPr>
            <p:cNvPr id="163" name="Group 162">
              <a:extLst>
                <a:ext uri="{FF2B5EF4-FFF2-40B4-BE49-F238E27FC236}">
                  <a16:creationId xmlns:a16="http://schemas.microsoft.com/office/drawing/2014/main" id="{9321D25B-1989-4635-B6D2-E30F8D24812E}"/>
                </a:ext>
              </a:extLst>
            </p:cNvPr>
            <p:cNvGrpSpPr/>
            <p:nvPr/>
          </p:nvGrpSpPr>
          <p:grpSpPr>
            <a:xfrm>
              <a:off x="1724929" y="3258213"/>
              <a:ext cx="662642" cy="253030"/>
              <a:chOff x="1260965" y="3070159"/>
              <a:chExt cx="662642" cy="253030"/>
            </a:xfrm>
          </p:grpSpPr>
          <p:sp>
            <p:nvSpPr>
              <p:cNvPr id="220" name="Hexagon 219">
                <a:extLst>
                  <a:ext uri="{FF2B5EF4-FFF2-40B4-BE49-F238E27FC236}">
                    <a16:creationId xmlns:a16="http://schemas.microsoft.com/office/drawing/2014/main" id="{E8BD1372-3CCB-4EFB-9549-D165AE49A693}"/>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21" name="Hexagon 220">
                <a:extLst>
                  <a:ext uri="{FF2B5EF4-FFF2-40B4-BE49-F238E27FC236}">
                    <a16:creationId xmlns:a16="http://schemas.microsoft.com/office/drawing/2014/main" id="{8D926966-B217-4131-B666-B19D4CFEC45F}"/>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164" name="Group 163">
              <a:extLst>
                <a:ext uri="{FF2B5EF4-FFF2-40B4-BE49-F238E27FC236}">
                  <a16:creationId xmlns:a16="http://schemas.microsoft.com/office/drawing/2014/main" id="{9E643638-837D-4437-BFF9-B6499AC7A6CD}"/>
                </a:ext>
              </a:extLst>
            </p:cNvPr>
            <p:cNvGrpSpPr/>
            <p:nvPr/>
          </p:nvGrpSpPr>
          <p:grpSpPr>
            <a:xfrm>
              <a:off x="3848838" y="3258213"/>
              <a:ext cx="662642" cy="253030"/>
              <a:chOff x="1260965" y="3070159"/>
              <a:chExt cx="662642" cy="253030"/>
            </a:xfrm>
          </p:grpSpPr>
          <p:sp>
            <p:nvSpPr>
              <p:cNvPr id="218" name="Hexagon 217">
                <a:extLst>
                  <a:ext uri="{FF2B5EF4-FFF2-40B4-BE49-F238E27FC236}">
                    <a16:creationId xmlns:a16="http://schemas.microsoft.com/office/drawing/2014/main" id="{17E3155F-C1DD-47CC-8745-4BC3EDA98AEE}"/>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19" name="Hexagon 218">
                <a:extLst>
                  <a:ext uri="{FF2B5EF4-FFF2-40B4-BE49-F238E27FC236}">
                    <a16:creationId xmlns:a16="http://schemas.microsoft.com/office/drawing/2014/main" id="{A487535B-D364-4950-8DF0-A0A705E964FC}"/>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165" name="Group 164">
              <a:extLst>
                <a:ext uri="{FF2B5EF4-FFF2-40B4-BE49-F238E27FC236}">
                  <a16:creationId xmlns:a16="http://schemas.microsoft.com/office/drawing/2014/main" id="{2313BB76-FC24-4F42-9619-DF6760A71599}"/>
                </a:ext>
              </a:extLst>
            </p:cNvPr>
            <p:cNvGrpSpPr/>
            <p:nvPr/>
          </p:nvGrpSpPr>
          <p:grpSpPr>
            <a:xfrm>
              <a:off x="2783181" y="3258213"/>
              <a:ext cx="662642" cy="253030"/>
              <a:chOff x="1260965" y="3070159"/>
              <a:chExt cx="662642" cy="253030"/>
            </a:xfrm>
          </p:grpSpPr>
          <p:sp>
            <p:nvSpPr>
              <p:cNvPr id="216" name="Hexagon 215">
                <a:extLst>
                  <a:ext uri="{FF2B5EF4-FFF2-40B4-BE49-F238E27FC236}">
                    <a16:creationId xmlns:a16="http://schemas.microsoft.com/office/drawing/2014/main" id="{9C8C128E-C449-4923-A0AB-406EFC47F8B5}"/>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17" name="Hexagon 216">
                <a:extLst>
                  <a:ext uri="{FF2B5EF4-FFF2-40B4-BE49-F238E27FC236}">
                    <a16:creationId xmlns:a16="http://schemas.microsoft.com/office/drawing/2014/main" id="{A3E3BCDE-EAB2-47FD-B788-CFBC3872A7C8}"/>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166" name="Group 165">
              <a:extLst>
                <a:ext uri="{FF2B5EF4-FFF2-40B4-BE49-F238E27FC236}">
                  <a16:creationId xmlns:a16="http://schemas.microsoft.com/office/drawing/2014/main" id="{C99867A6-478F-43CE-AF5D-32DED5EC69DA}"/>
                </a:ext>
              </a:extLst>
            </p:cNvPr>
            <p:cNvGrpSpPr/>
            <p:nvPr/>
          </p:nvGrpSpPr>
          <p:grpSpPr>
            <a:xfrm>
              <a:off x="4880607" y="3258213"/>
              <a:ext cx="662642" cy="253030"/>
              <a:chOff x="1260965" y="3070159"/>
              <a:chExt cx="662642" cy="253030"/>
            </a:xfrm>
          </p:grpSpPr>
          <p:sp>
            <p:nvSpPr>
              <p:cNvPr id="214" name="Hexagon 213">
                <a:extLst>
                  <a:ext uri="{FF2B5EF4-FFF2-40B4-BE49-F238E27FC236}">
                    <a16:creationId xmlns:a16="http://schemas.microsoft.com/office/drawing/2014/main" id="{8A68A6D2-0F99-4BCA-9A86-263027F41C41}"/>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15" name="Hexagon 214">
                <a:extLst>
                  <a:ext uri="{FF2B5EF4-FFF2-40B4-BE49-F238E27FC236}">
                    <a16:creationId xmlns:a16="http://schemas.microsoft.com/office/drawing/2014/main" id="{B06A829C-4286-4C2B-8E25-4AB3CE256188}"/>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pic>
          <p:nvPicPr>
            <p:cNvPr id="167" name="Graphic 166" descr="User">
              <a:extLst>
                <a:ext uri="{FF2B5EF4-FFF2-40B4-BE49-F238E27FC236}">
                  <a16:creationId xmlns:a16="http://schemas.microsoft.com/office/drawing/2014/main" id="{3DBC09D7-B5BE-4BB7-92C9-215D594BA46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00540" y="3356674"/>
              <a:ext cx="293516" cy="290129"/>
            </a:xfrm>
            <a:prstGeom prst="rect">
              <a:avLst/>
            </a:prstGeom>
          </p:spPr>
        </p:pic>
        <p:pic>
          <p:nvPicPr>
            <p:cNvPr id="168" name="Graphic 167" descr="User">
              <a:extLst>
                <a:ext uri="{FF2B5EF4-FFF2-40B4-BE49-F238E27FC236}">
                  <a16:creationId xmlns:a16="http://schemas.microsoft.com/office/drawing/2014/main" id="{5C91E6CF-48C4-4EA5-8E11-8E06A0542E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86434" y="3356674"/>
              <a:ext cx="293516" cy="290129"/>
            </a:xfrm>
            <a:prstGeom prst="rect">
              <a:avLst/>
            </a:prstGeom>
          </p:spPr>
        </p:pic>
        <p:pic>
          <p:nvPicPr>
            <p:cNvPr id="169" name="Graphic 168" descr="User">
              <a:extLst>
                <a:ext uri="{FF2B5EF4-FFF2-40B4-BE49-F238E27FC236}">
                  <a16:creationId xmlns:a16="http://schemas.microsoft.com/office/drawing/2014/main" id="{61153228-6088-4A91-B1DE-6A7670C289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82720" y="3356674"/>
              <a:ext cx="293516" cy="290129"/>
            </a:xfrm>
            <a:prstGeom prst="rect">
              <a:avLst/>
            </a:prstGeom>
          </p:spPr>
        </p:pic>
        <p:pic>
          <p:nvPicPr>
            <p:cNvPr id="170" name="Graphic 169" descr="User">
              <a:extLst>
                <a:ext uri="{FF2B5EF4-FFF2-40B4-BE49-F238E27FC236}">
                  <a16:creationId xmlns:a16="http://schemas.microsoft.com/office/drawing/2014/main" id="{CC538638-2D5C-4514-A98A-72A45CF01A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17238" y="3356674"/>
              <a:ext cx="293516" cy="290129"/>
            </a:xfrm>
            <a:prstGeom prst="rect">
              <a:avLst/>
            </a:prstGeom>
          </p:spPr>
        </p:pic>
        <p:grpSp>
          <p:nvGrpSpPr>
            <p:cNvPr id="192" name="Group 191">
              <a:extLst>
                <a:ext uri="{FF2B5EF4-FFF2-40B4-BE49-F238E27FC236}">
                  <a16:creationId xmlns:a16="http://schemas.microsoft.com/office/drawing/2014/main" id="{89FEFB5F-F136-46A3-9BA8-F0768EEA64EB}"/>
                </a:ext>
              </a:extLst>
            </p:cNvPr>
            <p:cNvGrpSpPr/>
            <p:nvPr/>
          </p:nvGrpSpPr>
          <p:grpSpPr>
            <a:xfrm>
              <a:off x="736445" y="3677662"/>
              <a:ext cx="662642" cy="253030"/>
              <a:chOff x="1260965" y="3070159"/>
              <a:chExt cx="662642" cy="253030"/>
            </a:xfrm>
          </p:grpSpPr>
          <p:sp>
            <p:nvSpPr>
              <p:cNvPr id="212" name="Hexagon 211">
                <a:extLst>
                  <a:ext uri="{FF2B5EF4-FFF2-40B4-BE49-F238E27FC236}">
                    <a16:creationId xmlns:a16="http://schemas.microsoft.com/office/drawing/2014/main" id="{B19D1999-7749-47AC-A066-778BD096A349}"/>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13" name="Hexagon 212">
                <a:extLst>
                  <a:ext uri="{FF2B5EF4-FFF2-40B4-BE49-F238E27FC236}">
                    <a16:creationId xmlns:a16="http://schemas.microsoft.com/office/drawing/2014/main" id="{564F142A-B085-4F7A-9FFF-40E68F2E1127}"/>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195" name="Group 194">
              <a:extLst>
                <a:ext uri="{FF2B5EF4-FFF2-40B4-BE49-F238E27FC236}">
                  <a16:creationId xmlns:a16="http://schemas.microsoft.com/office/drawing/2014/main" id="{5D2CE8DF-21AF-4F76-90BC-C655DE9B2194}"/>
                </a:ext>
              </a:extLst>
            </p:cNvPr>
            <p:cNvGrpSpPr/>
            <p:nvPr/>
          </p:nvGrpSpPr>
          <p:grpSpPr>
            <a:xfrm>
              <a:off x="736445" y="4080334"/>
              <a:ext cx="662642" cy="253030"/>
              <a:chOff x="1260965" y="3070159"/>
              <a:chExt cx="662642" cy="253030"/>
            </a:xfrm>
          </p:grpSpPr>
          <p:sp>
            <p:nvSpPr>
              <p:cNvPr id="210" name="Hexagon 209">
                <a:extLst>
                  <a:ext uri="{FF2B5EF4-FFF2-40B4-BE49-F238E27FC236}">
                    <a16:creationId xmlns:a16="http://schemas.microsoft.com/office/drawing/2014/main" id="{A36A1BBD-A349-423D-8644-91DBF47D73BB}"/>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11" name="Hexagon 210">
                <a:extLst>
                  <a:ext uri="{FF2B5EF4-FFF2-40B4-BE49-F238E27FC236}">
                    <a16:creationId xmlns:a16="http://schemas.microsoft.com/office/drawing/2014/main" id="{1C97C7CC-5428-4D8C-A723-C7AA27C8411F}"/>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grpSp>
          <p:nvGrpSpPr>
            <p:cNvPr id="196" name="Group 195">
              <a:extLst>
                <a:ext uri="{FF2B5EF4-FFF2-40B4-BE49-F238E27FC236}">
                  <a16:creationId xmlns:a16="http://schemas.microsoft.com/office/drawing/2014/main" id="{7264B838-E05F-4E53-94FB-74F2F3017495}"/>
                </a:ext>
              </a:extLst>
            </p:cNvPr>
            <p:cNvGrpSpPr/>
            <p:nvPr/>
          </p:nvGrpSpPr>
          <p:grpSpPr>
            <a:xfrm>
              <a:off x="736445" y="4474616"/>
              <a:ext cx="662642" cy="253030"/>
              <a:chOff x="1260965" y="3070159"/>
              <a:chExt cx="662642" cy="253030"/>
            </a:xfrm>
          </p:grpSpPr>
          <p:sp>
            <p:nvSpPr>
              <p:cNvPr id="208" name="Hexagon 207">
                <a:extLst>
                  <a:ext uri="{FF2B5EF4-FFF2-40B4-BE49-F238E27FC236}">
                    <a16:creationId xmlns:a16="http://schemas.microsoft.com/office/drawing/2014/main" id="{075103F9-E8E1-4D20-AA3F-367E8B66321A}"/>
                  </a:ext>
                </a:extLst>
              </p:cNvPr>
              <p:cNvSpPr/>
              <p:nvPr/>
            </p:nvSpPr>
            <p:spPr>
              <a:xfrm>
                <a:off x="1260965" y="3070159"/>
                <a:ext cx="293515" cy="253030"/>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09" name="Hexagon 208">
                <a:extLst>
                  <a:ext uri="{FF2B5EF4-FFF2-40B4-BE49-F238E27FC236}">
                    <a16:creationId xmlns:a16="http://schemas.microsoft.com/office/drawing/2014/main" id="{F529B1D2-9F5C-4BCE-9B32-15F440F4CE56}"/>
                  </a:ext>
                </a:extLst>
              </p:cNvPr>
              <p:cNvSpPr/>
              <p:nvPr/>
            </p:nvSpPr>
            <p:spPr>
              <a:xfrm>
                <a:off x="1630092" y="3070159"/>
                <a:ext cx="293515" cy="253030"/>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grpSp>
        <p:sp>
          <p:nvSpPr>
            <p:cNvPr id="206" name="Explosion: 8 Points 205">
              <a:extLst>
                <a:ext uri="{FF2B5EF4-FFF2-40B4-BE49-F238E27FC236}">
                  <a16:creationId xmlns:a16="http://schemas.microsoft.com/office/drawing/2014/main" id="{33ECD639-A8C0-4EDB-AE49-EDE2F4FC3693}"/>
                </a:ext>
              </a:extLst>
            </p:cNvPr>
            <p:cNvSpPr/>
            <p:nvPr/>
          </p:nvSpPr>
          <p:spPr>
            <a:xfrm>
              <a:off x="677834" y="3586922"/>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7" name="Explosion: 8 Points 206">
              <a:extLst>
                <a:ext uri="{FF2B5EF4-FFF2-40B4-BE49-F238E27FC236}">
                  <a16:creationId xmlns:a16="http://schemas.microsoft.com/office/drawing/2014/main" id="{66B8247A-11AC-4BC4-A2E8-DE86D7FA5A1C}"/>
                </a:ext>
              </a:extLst>
            </p:cNvPr>
            <p:cNvSpPr/>
            <p:nvPr/>
          </p:nvSpPr>
          <p:spPr>
            <a:xfrm>
              <a:off x="1046949" y="3972816"/>
              <a:ext cx="247411" cy="2230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8C56BF9A-9785-4E20-A1FA-74F25F6BD04E}"/>
                  </a:ext>
                </a:extLst>
              </p:cNvPr>
              <p:cNvSpPr txBox="1"/>
              <p:nvPr/>
            </p:nvSpPr>
            <p:spPr>
              <a:xfrm>
                <a:off x="88862" y="1027124"/>
                <a:ext cx="4400454" cy="6901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𝑄</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𝑠</m:t>
                          </m:r>
                          <m:r>
                            <a:rPr lang="en-US" sz="1600" b="0" i="1" smtClean="0">
                              <a:latin typeface="Cambria Math" panose="02040503050406030204" pitchFamily="18" charset="0"/>
                            </a:rPr>
                            <m:t>,</m:t>
                          </m:r>
                          <m:r>
                            <a:rPr lang="en-US" sz="1600" b="0" i="1" smtClean="0">
                              <a:latin typeface="Cambria Math" panose="02040503050406030204" pitchFamily="18" charset="0"/>
                            </a:rPr>
                            <m:t>𝑎</m:t>
                          </m:r>
                          <m:r>
                            <a:rPr lang="en-US" sz="1600" b="0" i="1" smtClean="0">
                              <a:latin typeface="Cambria Math" panose="02040503050406030204" pitchFamily="18" charset="0"/>
                            </a:rPr>
                            <m:t>,</m:t>
                          </m:r>
                          <m:r>
                            <a:rPr lang="en-US" sz="1600" b="0" i="1" smtClean="0">
                              <a:latin typeface="Cambria Math" panose="02040503050406030204" pitchFamily="18" charset="0"/>
                            </a:rPr>
                            <m:t>𝑑</m:t>
                          </m:r>
                        </m:e>
                      </m:d>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𝑀</m:t>
                          </m:r>
                        </m:e>
                        <m:sub>
                          <m:r>
                            <a:rPr lang="en-US" sz="1600" b="0" i="1" smtClean="0">
                              <a:latin typeface="Cambria Math" panose="02040503050406030204" pitchFamily="18" charset="0"/>
                            </a:rPr>
                            <m:t>𝑠</m:t>
                          </m:r>
                        </m:sub>
                      </m:sSub>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𝑎</m:t>
                          </m:r>
                          <m:r>
                            <a:rPr lang="en-US" sz="1600" b="0" i="1" smtClean="0">
                              <a:latin typeface="Cambria Math" panose="02040503050406030204" pitchFamily="18" charset="0"/>
                            </a:rPr>
                            <m:t>,</m:t>
                          </m:r>
                          <m:r>
                            <a:rPr lang="en-US" sz="1600" b="0" i="1" smtClean="0">
                              <a:latin typeface="Cambria Math" panose="02040503050406030204" pitchFamily="18" charset="0"/>
                            </a:rPr>
                            <m:t>𝑑</m:t>
                          </m:r>
                        </m:e>
                      </m:d>
                      <m:r>
                        <a:rPr lang="en-US" sz="1600" b="0" i="1" smtClean="0">
                          <a:latin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𝛿</m:t>
                      </m:r>
                      <m:nary>
                        <m:naryPr>
                          <m:chr m:val="∑"/>
                          <m:supHide m:val="on"/>
                          <m:ctrlPr>
                            <a:rPr lang="en-US" sz="1600" b="0" i="1" smtClean="0">
                              <a:latin typeface="Cambria Math" panose="02040503050406030204" pitchFamily="18" charset="0"/>
                              <a:ea typeface="Cambria Math" panose="02040503050406030204" pitchFamily="18" charset="0"/>
                            </a:rPr>
                          </m:ctrlPr>
                        </m:naryPr>
                        <m:sub>
                          <m:r>
                            <m:rPr>
                              <m:brk m:alnAt="7"/>
                            </m:rPr>
                            <a:rPr lang="en-US" sz="1600" b="0" i="1" smtClean="0">
                              <a:latin typeface="Cambria Math" panose="02040503050406030204" pitchFamily="18" charset="0"/>
                              <a:ea typeface="Cambria Math" panose="02040503050406030204" pitchFamily="18" charset="0"/>
                            </a:rPr>
                            <m:t>𝑠</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𝜖</m:t>
                          </m:r>
                          <m:r>
                            <a:rPr lang="en-US" sz="1600" b="0" i="1" smtClean="0">
                              <a:latin typeface="Cambria Math" panose="02040503050406030204" pitchFamily="18" charset="0"/>
                              <a:ea typeface="Cambria Math" panose="02040503050406030204" pitchFamily="18" charset="0"/>
                            </a:rPr>
                            <m:t>𝑆</m:t>
                          </m:r>
                        </m:sub>
                        <m:sup/>
                        <m:e>
                          <m:r>
                            <a:rPr lang="en-US" sz="1600" b="0" i="1" smtClean="0">
                              <a:latin typeface="Cambria Math" panose="02040503050406030204" pitchFamily="18" charset="0"/>
                              <a:ea typeface="Cambria Math" panose="02040503050406030204" pitchFamily="18" charset="0"/>
                            </a:rPr>
                            <m:t>𝑇</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𝑠</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𝑎</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𝑑</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𝑠</m:t>
                              </m:r>
                            </m:e>
                            <m:sup>
                              <m:r>
                                <a:rPr lang="en-US" sz="1600" b="0" i="1" smtClean="0">
                                  <a:latin typeface="Cambria Math" panose="02040503050406030204" pitchFamily="18" charset="0"/>
                                  <a:ea typeface="Cambria Math" panose="02040503050406030204" pitchFamily="18" charset="0"/>
                                </a:rPr>
                                <m:t>′</m:t>
                              </m:r>
                            </m:sup>
                          </m:sSup>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𝑉</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𝑠</m:t>
                              </m:r>
                            </m:e>
                            <m:sup>
                              <m:r>
                                <a:rPr lang="en-US" sz="1600" b="0" i="1" smtClean="0">
                                  <a:latin typeface="Cambria Math" panose="02040503050406030204" pitchFamily="18" charset="0"/>
                                  <a:ea typeface="Cambria Math" panose="02040503050406030204" pitchFamily="18" charset="0"/>
                                </a:rPr>
                                <m:t>′</m:t>
                              </m:r>
                            </m:sup>
                          </m:sSup>
                          <m:r>
                            <a:rPr lang="en-US" sz="1600" b="0" i="1" smtClean="0">
                              <a:latin typeface="Cambria Math" panose="02040503050406030204" pitchFamily="18" charset="0"/>
                              <a:ea typeface="Cambria Math" panose="02040503050406030204" pitchFamily="18" charset="0"/>
                            </a:rPr>
                            <m:t>)</m:t>
                          </m:r>
                        </m:e>
                      </m:nary>
                    </m:oMath>
                  </m:oMathPara>
                </a14:m>
                <a:endParaRPr lang="en-US" sz="1600" dirty="0"/>
              </a:p>
            </p:txBody>
          </p:sp>
        </mc:Choice>
        <mc:Fallback xmlns="">
          <p:sp>
            <p:nvSpPr>
              <p:cNvPr id="90" name="TextBox 89">
                <a:extLst>
                  <a:ext uri="{FF2B5EF4-FFF2-40B4-BE49-F238E27FC236}">
                    <a16:creationId xmlns:a16="http://schemas.microsoft.com/office/drawing/2014/main" id="{8C56BF9A-9785-4E20-A1FA-74F25F6BD04E}"/>
                  </a:ext>
                </a:extLst>
              </p:cNvPr>
              <p:cNvSpPr txBox="1">
                <a:spLocks noRot="1" noChangeAspect="1" noMove="1" noResize="1" noEditPoints="1" noAdjustHandles="1" noChangeArrowheads="1" noChangeShapeType="1" noTextEdit="1"/>
              </p:cNvSpPr>
              <p:nvPr/>
            </p:nvSpPr>
            <p:spPr>
              <a:xfrm>
                <a:off x="88862" y="1027124"/>
                <a:ext cx="4400454" cy="690125"/>
              </a:xfrm>
              <a:prstGeom prst="rect">
                <a:avLst/>
              </a:prstGeom>
              <a:blipFill>
                <a:blip r:embed="rId9"/>
                <a:stretch>
                  <a:fillRect/>
                </a:stretch>
              </a:blipFill>
            </p:spPr>
            <p:txBody>
              <a:bodyPr/>
              <a:lstStyle/>
              <a:p>
                <a:r>
                  <a:rPr lang="en-US">
                    <a:noFill/>
                  </a:rPr>
                  <a:t> </a:t>
                </a:r>
              </a:p>
            </p:txBody>
          </p:sp>
        </mc:Fallback>
      </mc:AlternateContent>
      <p:sp>
        <p:nvSpPr>
          <p:cNvPr id="91" name="Left Brace 90">
            <a:extLst>
              <a:ext uri="{FF2B5EF4-FFF2-40B4-BE49-F238E27FC236}">
                <a16:creationId xmlns:a16="http://schemas.microsoft.com/office/drawing/2014/main" id="{09DE376F-4CEE-4C19-BFD9-468203174544}"/>
              </a:ext>
            </a:extLst>
          </p:cNvPr>
          <p:cNvSpPr/>
          <p:nvPr/>
        </p:nvSpPr>
        <p:spPr>
          <a:xfrm rot="16200000">
            <a:off x="1612836" y="1415843"/>
            <a:ext cx="173669" cy="785449"/>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Left Brace 91">
            <a:extLst>
              <a:ext uri="{FF2B5EF4-FFF2-40B4-BE49-F238E27FC236}">
                <a16:creationId xmlns:a16="http://schemas.microsoft.com/office/drawing/2014/main" id="{ED0AEAA8-175B-4D4B-8062-3ECF11CC4E04}"/>
              </a:ext>
            </a:extLst>
          </p:cNvPr>
          <p:cNvSpPr/>
          <p:nvPr/>
        </p:nvSpPr>
        <p:spPr>
          <a:xfrm rot="16200000">
            <a:off x="3268319" y="818231"/>
            <a:ext cx="184965" cy="2002324"/>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TextBox 92">
            <a:extLst>
              <a:ext uri="{FF2B5EF4-FFF2-40B4-BE49-F238E27FC236}">
                <a16:creationId xmlns:a16="http://schemas.microsoft.com/office/drawing/2014/main" id="{1C619F00-097F-4753-AE2A-AE4DF88713C8}"/>
              </a:ext>
            </a:extLst>
          </p:cNvPr>
          <p:cNvSpPr txBox="1"/>
          <p:nvPr/>
        </p:nvSpPr>
        <p:spPr>
          <a:xfrm>
            <a:off x="1173326" y="1909788"/>
            <a:ext cx="1052691" cy="461665"/>
          </a:xfrm>
          <a:prstGeom prst="rect">
            <a:avLst/>
          </a:prstGeom>
          <a:noFill/>
        </p:spPr>
        <p:txBody>
          <a:bodyPr wrap="square" rtlCol="0">
            <a:spAutoFit/>
          </a:bodyPr>
          <a:lstStyle/>
          <a:p>
            <a:pPr algn="ctr"/>
            <a:r>
              <a:rPr lang="en-US" sz="1200" dirty="0">
                <a:latin typeface="+mn-lt"/>
              </a:rPr>
              <a:t>Immediate Reward</a:t>
            </a:r>
          </a:p>
        </p:txBody>
      </p:sp>
      <p:sp>
        <p:nvSpPr>
          <p:cNvPr id="94" name="TextBox 93">
            <a:extLst>
              <a:ext uri="{FF2B5EF4-FFF2-40B4-BE49-F238E27FC236}">
                <a16:creationId xmlns:a16="http://schemas.microsoft.com/office/drawing/2014/main" id="{48F0EBD6-69FC-4B3D-96A0-7C8FA68658B9}"/>
              </a:ext>
            </a:extLst>
          </p:cNvPr>
          <p:cNvSpPr txBox="1"/>
          <p:nvPr/>
        </p:nvSpPr>
        <p:spPr>
          <a:xfrm>
            <a:off x="2731254" y="1909788"/>
            <a:ext cx="1245422" cy="461665"/>
          </a:xfrm>
          <a:prstGeom prst="rect">
            <a:avLst/>
          </a:prstGeom>
          <a:noFill/>
        </p:spPr>
        <p:txBody>
          <a:bodyPr wrap="square" rtlCol="0">
            <a:spAutoFit/>
          </a:bodyPr>
          <a:lstStyle/>
          <a:p>
            <a:pPr algn="ctr"/>
            <a:r>
              <a:rPr lang="en-US" sz="1200" dirty="0"/>
              <a:t>Expected Future Reward</a:t>
            </a:r>
          </a:p>
        </p:txBody>
      </p:sp>
      <p:cxnSp>
        <p:nvCxnSpPr>
          <p:cNvPr id="96" name="Straight Arrow Connector 95">
            <a:extLst>
              <a:ext uri="{FF2B5EF4-FFF2-40B4-BE49-F238E27FC236}">
                <a16:creationId xmlns:a16="http://schemas.microsoft.com/office/drawing/2014/main" id="{467AF0B5-09A4-473F-B403-F583B75B639A}"/>
              </a:ext>
            </a:extLst>
          </p:cNvPr>
          <p:cNvCxnSpPr>
            <a:cxnSpLocks/>
          </p:cNvCxnSpPr>
          <p:nvPr/>
        </p:nvCxnSpPr>
        <p:spPr>
          <a:xfrm flipV="1">
            <a:off x="2002071" y="1898459"/>
            <a:ext cx="3721869" cy="2028680"/>
          </a:xfrm>
          <a:prstGeom prst="straightConnector1">
            <a:avLst/>
          </a:prstGeom>
          <a:ln w="38100">
            <a:solidFill>
              <a:schemeClr val="bg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719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10667A-DE96-419C-82F1-86DE904EF7AF}"/>
              </a:ext>
            </a:extLst>
          </p:cNvPr>
          <p:cNvPicPr>
            <a:picLocks noChangeAspect="1"/>
          </p:cNvPicPr>
          <p:nvPr/>
        </p:nvPicPr>
        <p:blipFill rotWithShape="1">
          <a:blip r:embed="rId3"/>
          <a:srcRect t="66008" r="22243"/>
          <a:stretch/>
        </p:blipFill>
        <p:spPr>
          <a:xfrm>
            <a:off x="2199477" y="2913411"/>
            <a:ext cx="4381649" cy="581809"/>
          </a:xfrm>
          <a:prstGeom prst="rect">
            <a:avLst/>
          </a:prstGeom>
          <a:ln>
            <a:solidFill>
              <a:schemeClr val="bg1"/>
            </a:solidFill>
          </a:ln>
        </p:spPr>
      </p:pic>
      <p:pic>
        <p:nvPicPr>
          <p:cNvPr id="8" name="Picture 7">
            <a:extLst>
              <a:ext uri="{FF2B5EF4-FFF2-40B4-BE49-F238E27FC236}">
                <a16:creationId xmlns:a16="http://schemas.microsoft.com/office/drawing/2014/main" id="{AC0F7BA6-A250-4BA6-9BD2-865E9F944568}"/>
              </a:ext>
            </a:extLst>
          </p:cNvPr>
          <p:cNvPicPr>
            <a:picLocks noChangeAspect="1"/>
          </p:cNvPicPr>
          <p:nvPr/>
        </p:nvPicPr>
        <p:blipFill rotWithShape="1">
          <a:blip r:embed="rId3"/>
          <a:srcRect t="34349" r="40890" b="33993"/>
          <a:stretch/>
        </p:blipFill>
        <p:spPr>
          <a:xfrm>
            <a:off x="1790095" y="3401470"/>
            <a:ext cx="3330891" cy="541879"/>
          </a:xfrm>
          <a:prstGeom prst="rect">
            <a:avLst/>
          </a:prstGeom>
          <a:ln>
            <a:solidFill>
              <a:schemeClr val="bg1"/>
            </a:solidFill>
          </a:ln>
        </p:spPr>
      </p:pic>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AD73002-A93A-4E51-B992-74B34FDE451E}"/>
                  </a:ext>
                </a:extLst>
              </p:cNvPr>
              <p:cNvSpPr>
                <a:spLocks noGrp="1"/>
              </p:cNvSpPr>
              <p:nvPr>
                <p:ph type="body" idx="1"/>
              </p:nvPr>
            </p:nvSpPr>
            <p:spPr>
              <a:xfrm>
                <a:off x="457200" y="1200151"/>
                <a:ext cx="8229600" cy="3394472"/>
              </a:xfrm>
            </p:spPr>
            <p:txBody>
              <a:bodyPr/>
              <a:lstStyle/>
              <a:p>
                <a:pPr marL="539750" indent="-514350">
                  <a:buSzPct val="133000"/>
                  <a:buFont typeface="+mj-lt"/>
                  <a:buAutoNum type="arabicPeriod"/>
                </a:pPr>
                <a:r>
                  <a:rPr lang="en-US" sz="2000" dirty="0"/>
                  <a:t>For each state s, initialize  </a:t>
                </a:r>
                <a:br>
                  <a:rPr lang="en-US" sz="2000" dirty="0"/>
                </a:br>
                <a:endParaRPr lang="en-US" sz="2000" dirty="0"/>
              </a:p>
              <a:p>
                <a:pPr marL="539750" indent="-514350">
                  <a:buSzPct val="133000"/>
                  <a:buFont typeface="+mj-lt"/>
                  <a:buAutoNum type="arabicPeriod"/>
                </a:pPr>
                <a:r>
                  <a:rPr lang="en-US" sz="2000" dirty="0"/>
                  <a:t>For </a:t>
                </a:r>
                <a14:m>
                  <m:oMath xmlns:m="http://schemas.openxmlformats.org/officeDocument/2006/math">
                    <m:r>
                      <a:rPr lang="en-US" sz="2000" b="0" i="1" smtClean="0">
                        <a:latin typeface="Cambria Math" panose="02040503050406030204" pitchFamily="18" charset="0"/>
                      </a:rPr>
                      <m:t>𝑖</m:t>
                    </m:r>
                    <m:r>
                      <a:rPr lang="en-US" sz="2000" b="0" i="1" smtClean="0">
                        <a:latin typeface="Cambria Math" panose="02040503050406030204" pitchFamily="18" charset="0"/>
                      </a:rPr>
                      <m:t>=1</m:t>
                    </m:r>
                  </m:oMath>
                </a14:m>
                <a:r>
                  <a:rPr lang="en-US" sz="2000" dirty="0"/>
                  <a:t> until convergence {</a:t>
                </a:r>
                <a:br>
                  <a:rPr lang="en-US" sz="2000" dirty="0"/>
                </a:br>
                <a:r>
                  <a:rPr lang="en-US" sz="2000" dirty="0"/>
                  <a:t>	For each state s:</a:t>
                </a:r>
                <a:br>
                  <a:rPr lang="en-US" sz="2000" dirty="0"/>
                </a:br>
                <a:r>
                  <a:rPr lang="en-US" sz="2000" dirty="0"/>
                  <a:t>	       For all </a:t>
                </a:r>
                <a:r>
                  <a:rPr lang="en-US" sz="2000" i="1" dirty="0" err="1"/>
                  <a:t>a</a:t>
                </a:r>
                <a:r>
                  <a:rPr lang="en-US" sz="2000" dirty="0" err="1"/>
                  <a:t>,</a:t>
                </a:r>
                <a:r>
                  <a:rPr lang="en-US" sz="2000" i="1" dirty="0" err="1"/>
                  <a:t>d</a:t>
                </a:r>
                <a:r>
                  <a:rPr lang="en-US" sz="2000" dirty="0"/>
                  <a:t> in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𝑠</m:t>
                        </m:r>
                      </m:sub>
                    </m:sSub>
                  </m:oMath>
                </a14:m>
                <a:r>
                  <a:rPr lang="en-US" sz="2000" dirty="0"/>
                  <a:t>:</a:t>
                </a:r>
                <a:br>
                  <a:rPr lang="en-US" sz="2000" dirty="0"/>
                </a:br>
                <a:br>
                  <a:rPr lang="en-US" sz="2000" dirty="0"/>
                </a:br>
                <a:r>
                  <a:rPr lang="en-US" sz="2000" dirty="0"/>
                  <a:t>		</a:t>
                </a:r>
                <a:br>
                  <a:rPr lang="en-US" sz="2000" dirty="0"/>
                </a:br>
                <a:r>
                  <a:rPr lang="en-US" sz="2000" dirty="0"/>
                  <a:t>		</a:t>
                </a:r>
                <a:br>
                  <a:rPr lang="en-US" sz="2000" dirty="0"/>
                </a:br>
                <a:r>
                  <a:rPr lang="en-US" sz="2000" dirty="0"/>
                  <a:t>	 </a:t>
                </a:r>
                <a14:m>
                  <m:oMath xmlns:m="http://schemas.openxmlformats.org/officeDocument/2006/math">
                    <m:r>
                      <a:rPr lang="en-US" sz="2000" i="1">
                        <a:latin typeface="Cambria Math" panose="02040503050406030204" pitchFamily="18" charset="0"/>
                      </a:rPr>
                      <m:t>𝑖</m:t>
                    </m:r>
                    <m:r>
                      <a:rPr lang="en-US" sz="2000" i="1">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+1</m:t>
                    </m:r>
                  </m:oMath>
                </a14:m>
                <a:r>
                  <a:rPr lang="en-US" sz="2000" dirty="0"/>
                  <a:t> </a:t>
                </a:r>
                <a:br>
                  <a:rPr lang="en-US" sz="2000" dirty="0"/>
                </a:br>
                <a:r>
                  <a:rPr lang="en-US" sz="2000" dirty="0"/>
                  <a:t>}</a:t>
                </a:r>
              </a:p>
            </p:txBody>
          </p:sp>
        </mc:Choice>
        <mc:Fallback xmlns="">
          <p:sp>
            <p:nvSpPr>
              <p:cNvPr id="3" name="Text Placeholder 2">
                <a:extLst>
                  <a:ext uri="{FF2B5EF4-FFF2-40B4-BE49-F238E27FC236}">
                    <a16:creationId xmlns:a16="http://schemas.microsoft.com/office/drawing/2014/main" id="{9AD73002-A93A-4E51-B992-74B34FDE451E}"/>
                  </a:ext>
                </a:extLst>
              </p:cNvPr>
              <p:cNvSpPr>
                <a:spLocks noGrp="1" noRot="1" noChangeAspect="1" noMove="1" noResize="1" noEditPoints="1" noAdjustHandles="1" noChangeArrowheads="1" noChangeShapeType="1" noTextEdit="1"/>
              </p:cNvSpPr>
              <p:nvPr>
                <p:ph type="body" idx="1"/>
              </p:nvPr>
            </p:nvSpPr>
            <p:spPr>
              <a:xfrm>
                <a:off x="457200" y="1200151"/>
                <a:ext cx="8229600" cy="3394472"/>
              </a:xfrm>
              <a:blipFill>
                <a:blip r:embed="rId4"/>
                <a:stretch>
                  <a:fillRect l="-1111" t="-1795" b="-18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BE98FA1D-D74A-430B-847B-2028D26ADC57}"/>
              </a:ext>
            </a:extLst>
          </p:cNvPr>
          <p:cNvPicPr>
            <a:picLocks noChangeAspect="1"/>
          </p:cNvPicPr>
          <p:nvPr/>
        </p:nvPicPr>
        <p:blipFill rotWithShape="1">
          <a:blip r:embed="rId3"/>
          <a:srcRect t="-1872" r="43981" b="66008"/>
          <a:stretch/>
        </p:blipFill>
        <p:spPr>
          <a:xfrm>
            <a:off x="3702267" y="1200151"/>
            <a:ext cx="3156745" cy="613858"/>
          </a:xfrm>
          <a:prstGeom prst="rect">
            <a:avLst/>
          </a:prstGeom>
          <a:ln>
            <a:solidFill>
              <a:schemeClr val="bg1"/>
            </a:solidFill>
          </a:ln>
        </p:spPr>
      </p:pic>
      <p:sp>
        <p:nvSpPr>
          <p:cNvPr id="12" name="TextBox 11">
            <a:extLst>
              <a:ext uri="{FF2B5EF4-FFF2-40B4-BE49-F238E27FC236}">
                <a16:creationId xmlns:a16="http://schemas.microsoft.com/office/drawing/2014/main" id="{8C8D447F-35F6-4B70-946D-3848852A29BC}"/>
              </a:ext>
            </a:extLst>
          </p:cNvPr>
          <p:cNvSpPr txBox="1"/>
          <p:nvPr/>
        </p:nvSpPr>
        <p:spPr>
          <a:xfrm>
            <a:off x="5875421" y="42718"/>
            <a:ext cx="2872740" cy="830997"/>
          </a:xfrm>
          <a:prstGeom prst="rect">
            <a:avLst/>
          </a:prstGeom>
          <a:noFill/>
        </p:spPr>
        <p:txBody>
          <a:bodyPr wrap="square" rtlCol="0">
            <a:spAutoFit/>
          </a:bodyPr>
          <a:lstStyle/>
          <a:p>
            <a:pPr algn="ctr"/>
            <a:r>
              <a:rPr lang="en-US" sz="2400" b="1" dirty="0">
                <a:solidFill>
                  <a:schemeClr val="bg1"/>
                </a:solidFill>
                <a:latin typeface="+mj-lt"/>
              </a:rPr>
              <a:t>VALUE ITERATION</a:t>
            </a:r>
          </a:p>
        </p:txBody>
      </p:sp>
      <p:sp>
        <p:nvSpPr>
          <p:cNvPr id="14" name="TextBox 13">
            <a:extLst>
              <a:ext uri="{FF2B5EF4-FFF2-40B4-BE49-F238E27FC236}">
                <a16:creationId xmlns:a16="http://schemas.microsoft.com/office/drawing/2014/main" id="{E96A9105-005A-4755-B482-0351713574BE}"/>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spTree>
    <p:extLst>
      <p:ext uri="{BB962C8B-B14F-4D97-AF65-F5344CB8AC3E}">
        <p14:creationId xmlns:p14="http://schemas.microsoft.com/office/powerpoint/2010/main" val="618295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174975-4F45-4725-B35B-E7D0ADEB52B8}"/>
              </a:ext>
            </a:extLst>
          </p:cNvPr>
          <p:cNvSpPr>
            <a:spLocks noGrp="1"/>
          </p:cNvSpPr>
          <p:nvPr>
            <p:ph type="body" idx="1"/>
          </p:nvPr>
        </p:nvSpPr>
        <p:spPr/>
        <p:txBody>
          <a:bodyPr/>
          <a:lstStyle/>
          <a:p>
            <a:pPr>
              <a:buSzPct val="133000"/>
            </a:pPr>
            <a:r>
              <a:rPr lang="en-US" sz="2000" dirty="0"/>
              <a:t>Guaranteed to converge [M. Littman, 2000]</a:t>
            </a:r>
          </a:p>
        </p:txBody>
      </p:sp>
      <p:pic>
        <p:nvPicPr>
          <p:cNvPr id="4" name="Picture 3">
            <a:extLst>
              <a:ext uri="{FF2B5EF4-FFF2-40B4-BE49-F238E27FC236}">
                <a16:creationId xmlns:a16="http://schemas.microsoft.com/office/drawing/2014/main" id="{CD8A98DF-22A5-4F29-9056-83A49FE7F493}"/>
              </a:ext>
            </a:extLst>
          </p:cNvPr>
          <p:cNvPicPr>
            <a:picLocks noChangeAspect="1"/>
          </p:cNvPicPr>
          <p:nvPr/>
        </p:nvPicPr>
        <p:blipFill>
          <a:blip r:embed="rId3"/>
          <a:stretch>
            <a:fillRect/>
          </a:stretch>
        </p:blipFill>
        <p:spPr>
          <a:xfrm>
            <a:off x="880110" y="1754281"/>
            <a:ext cx="7383780" cy="2840342"/>
          </a:xfrm>
          <a:prstGeom prst="rect">
            <a:avLst/>
          </a:prstGeom>
        </p:spPr>
      </p:pic>
      <p:sp>
        <p:nvSpPr>
          <p:cNvPr id="5" name="TextBox 4">
            <a:extLst>
              <a:ext uri="{FF2B5EF4-FFF2-40B4-BE49-F238E27FC236}">
                <a16:creationId xmlns:a16="http://schemas.microsoft.com/office/drawing/2014/main" id="{79F4A614-79C3-4082-9778-661F76AE050A}"/>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sp>
        <p:nvSpPr>
          <p:cNvPr id="6" name="TextBox 5">
            <a:extLst>
              <a:ext uri="{FF2B5EF4-FFF2-40B4-BE49-F238E27FC236}">
                <a16:creationId xmlns:a16="http://schemas.microsoft.com/office/drawing/2014/main" id="{D5D4367E-B272-40AC-A216-C44537C5D8F1}"/>
              </a:ext>
            </a:extLst>
          </p:cNvPr>
          <p:cNvSpPr txBox="1"/>
          <p:nvPr/>
        </p:nvSpPr>
        <p:spPr>
          <a:xfrm>
            <a:off x="5875421" y="42718"/>
            <a:ext cx="2872740" cy="830997"/>
          </a:xfrm>
          <a:prstGeom prst="rect">
            <a:avLst/>
          </a:prstGeom>
          <a:noFill/>
        </p:spPr>
        <p:txBody>
          <a:bodyPr wrap="square" rtlCol="0">
            <a:spAutoFit/>
          </a:bodyPr>
          <a:lstStyle/>
          <a:p>
            <a:pPr algn="ctr"/>
            <a:r>
              <a:rPr lang="en-US" sz="2400" b="1" dirty="0">
                <a:solidFill>
                  <a:schemeClr val="bg1"/>
                </a:solidFill>
                <a:latin typeface="+mj-lt"/>
              </a:rPr>
              <a:t>VALUE ITERATION</a:t>
            </a:r>
          </a:p>
        </p:txBody>
      </p:sp>
    </p:spTree>
    <p:extLst>
      <p:ext uri="{BB962C8B-B14F-4D97-AF65-F5344CB8AC3E}">
        <p14:creationId xmlns:p14="http://schemas.microsoft.com/office/powerpoint/2010/main" val="2711710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D9C26D-C1D1-4DFD-A63B-9C42F0D8F6A9}"/>
              </a:ext>
            </a:extLst>
          </p:cNvPr>
          <p:cNvSpPr>
            <a:spLocks noGrp="1"/>
          </p:cNvSpPr>
          <p:nvPr>
            <p:ph type="body" idx="1"/>
          </p:nvPr>
        </p:nvSpPr>
        <p:spPr/>
        <p:txBody>
          <a:bodyPr/>
          <a:lstStyle/>
          <a:p>
            <a:pPr>
              <a:buSzPct val="133000"/>
            </a:pPr>
            <a:r>
              <a:rPr lang="en-US" sz="2000" dirty="0">
                <a:solidFill>
                  <a:schemeClr val="bg1">
                    <a:lumMod val="75000"/>
                  </a:schemeClr>
                </a:solidFill>
                <a:latin typeface="+mn-lt"/>
              </a:rPr>
              <a:t>Motivation</a:t>
            </a:r>
          </a:p>
          <a:p>
            <a:pPr>
              <a:buSzPct val="133000"/>
            </a:pPr>
            <a:r>
              <a:rPr lang="en-US" sz="2000" dirty="0">
                <a:solidFill>
                  <a:schemeClr val="bg1">
                    <a:lumMod val="75000"/>
                  </a:schemeClr>
                </a:solidFill>
                <a:latin typeface="+mn-lt"/>
              </a:rPr>
              <a:t>Problem Statement</a:t>
            </a:r>
          </a:p>
          <a:p>
            <a:pPr>
              <a:buSzPct val="133000"/>
            </a:pPr>
            <a:r>
              <a:rPr lang="en-US" sz="2000" dirty="0">
                <a:solidFill>
                  <a:schemeClr val="bg1">
                    <a:lumMod val="75000"/>
                  </a:schemeClr>
                </a:solidFill>
                <a:latin typeface="+mn-lt"/>
              </a:rPr>
              <a:t>Related Works</a:t>
            </a:r>
          </a:p>
          <a:p>
            <a:pPr>
              <a:buSzPct val="133000"/>
            </a:pPr>
            <a:r>
              <a:rPr lang="en-US" sz="2000" dirty="0">
                <a:solidFill>
                  <a:schemeClr val="bg1">
                    <a:lumMod val="75000"/>
                  </a:schemeClr>
                </a:solidFill>
                <a:latin typeface="+mn-lt"/>
              </a:rPr>
              <a:t>Contributions</a:t>
            </a:r>
          </a:p>
          <a:p>
            <a:pPr>
              <a:buSzPct val="133000"/>
            </a:pPr>
            <a:r>
              <a:rPr lang="en-US" sz="2000" dirty="0">
                <a:solidFill>
                  <a:schemeClr val="bg1">
                    <a:lumMod val="75000"/>
                  </a:schemeClr>
                </a:solidFill>
                <a:latin typeface="+mn-lt"/>
              </a:rPr>
              <a:t>Markov Game Model</a:t>
            </a:r>
          </a:p>
          <a:p>
            <a:pPr>
              <a:buSzPct val="133000"/>
            </a:pPr>
            <a:r>
              <a:rPr lang="en-US" sz="2000" dirty="0">
                <a:solidFill>
                  <a:schemeClr val="bg1">
                    <a:lumMod val="75000"/>
                  </a:schemeClr>
                </a:solidFill>
                <a:latin typeface="+mn-lt"/>
              </a:rPr>
              <a:t>Game Theory 101</a:t>
            </a:r>
          </a:p>
          <a:p>
            <a:pPr>
              <a:buSzPct val="133000"/>
            </a:pPr>
            <a:r>
              <a:rPr lang="en-US" sz="2000" dirty="0">
                <a:solidFill>
                  <a:schemeClr val="bg1">
                    <a:lumMod val="75000"/>
                  </a:schemeClr>
                </a:solidFill>
                <a:latin typeface="+mn-lt"/>
              </a:rPr>
              <a:t>Value Iteration</a:t>
            </a:r>
          </a:p>
          <a:p>
            <a:pPr>
              <a:buSzPct val="133000"/>
            </a:pPr>
            <a:r>
              <a:rPr lang="en-US" sz="2000" dirty="0">
                <a:latin typeface="+mn-lt"/>
              </a:rPr>
              <a:t>Results</a:t>
            </a:r>
          </a:p>
          <a:p>
            <a:pPr>
              <a:buSzPct val="133000"/>
            </a:pPr>
            <a:r>
              <a:rPr lang="en-US" sz="2000" dirty="0">
                <a:latin typeface="+mn-lt"/>
              </a:rPr>
              <a:t>Conclusion</a:t>
            </a:r>
          </a:p>
          <a:p>
            <a:pPr>
              <a:buSzPct val="133000"/>
            </a:pPr>
            <a:endParaRPr lang="en-US" sz="2000" dirty="0">
              <a:latin typeface="+mn-lt"/>
            </a:endParaRPr>
          </a:p>
          <a:p>
            <a:pPr>
              <a:buSzPct val="133000"/>
            </a:pPr>
            <a:endParaRPr lang="en-US" sz="2000" dirty="0">
              <a:latin typeface="+mn-lt"/>
            </a:endParaRPr>
          </a:p>
          <a:p>
            <a:endParaRPr lang="en-US" sz="2000" dirty="0">
              <a:latin typeface="+mn-lt"/>
            </a:endParaRPr>
          </a:p>
        </p:txBody>
      </p:sp>
      <p:sp>
        <p:nvSpPr>
          <p:cNvPr id="6" name="TextBox 5">
            <a:extLst>
              <a:ext uri="{FF2B5EF4-FFF2-40B4-BE49-F238E27FC236}">
                <a16:creationId xmlns:a16="http://schemas.microsoft.com/office/drawing/2014/main" id="{14247256-7589-44E3-B233-35E897B1F802}"/>
              </a:ext>
            </a:extLst>
          </p:cNvPr>
          <p:cNvSpPr txBox="1"/>
          <p:nvPr/>
        </p:nvSpPr>
        <p:spPr>
          <a:xfrm>
            <a:off x="5890260" y="267938"/>
            <a:ext cx="2872740" cy="461665"/>
          </a:xfrm>
          <a:prstGeom prst="rect">
            <a:avLst/>
          </a:prstGeom>
          <a:noFill/>
        </p:spPr>
        <p:txBody>
          <a:bodyPr wrap="square" rtlCol="0">
            <a:spAutoFit/>
          </a:bodyPr>
          <a:lstStyle/>
          <a:p>
            <a:pPr algn="ctr"/>
            <a:r>
              <a:rPr lang="en-US" sz="2400" b="1" dirty="0">
                <a:solidFill>
                  <a:schemeClr val="bg1"/>
                </a:solidFill>
                <a:latin typeface="+mj-lt"/>
              </a:rPr>
              <a:t>OUTLINE</a:t>
            </a:r>
          </a:p>
        </p:txBody>
      </p:sp>
      <p:sp>
        <p:nvSpPr>
          <p:cNvPr id="7" name="TextBox 6">
            <a:extLst>
              <a:ext uri="{FF2B5EF4-FFF2-40B4-BE49-F238E27FC236}">
                <a16:creationId xmlns:a16="http://schemas.microsoft.com/office/drawing/2014/main" id="{07442796-2ABA-4CC8-9C41-CCDFFD7D3528}"/>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spTree>
    <p:extLst>
      <p:ext uri="{BB962C8B-B14F-4D97-AF65-F5344CB8AC3E}">
        <p14:creationId xmlns:p14="http://schemas.microsoft.com/office/powerpoint/2010/main" val="3231371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E45CC6-3A08-4EB8-B1C0-28406FD50712}"/>
              </a:ext>
            </a:extLst>
          </p:cNvPr>
          <p:cNvSpPr>
            <a:spLocks noGrp="1"/>
          </p:cNvSpPr>
          <p:nvPr>
            <p:ph type="body" idx="1"/>
          </p:nvPr>
        </p:nvSpPr>
        <p:spPr/>
        <p:txBody>
          <a:bodyPr/>
          <a:lstStyle/>
          <a:p>
            <a:pPr>
              <a:buSzPct val="133000"/>
            </a:pPr>
            <a:r>
              <a:rPr lang="en-US" sz="2000" dirty="0"/>
              <a:t>We have four policies during our simulations</a:t>
            </a:r>
          </a:p>
          <a:p>
            <a:pPr lvl="1">
              <a:buSzPct val="133000"/>
              <a:buFont typeface="Arial" panose="020B0604020202020204" pitchFamily="34" charset="0"/>
              <a:buChar char="•"/>
            </a:pPr>
            <a:r>
              <a:rPr lang="en-US" sz="1600" b="1" dirty="0">
                <a:solidFill>
                  <a:srgbClr val="FF0000"/>
                </a:solidFill>
              </a:rPr>
              <a:t>Random</a:t>
            </a:r>
            <a:r>
              <a:rPr lang="en-US" sz="1600" dirty="0"/>
              <a:t> – Choose a random action in each state</a:t>
            </a:r>
          </a:p>
          <a:p>
            <a:pPr lvl="1">
              <a:buSzPct val="133000"/>
              <a:buFont typeface="Arial" panose="020B0604020202020204" pitchFamily="34" charset="0"/>
              <a:buChar char="•"/>
            </a:pPr>
            <a:r>
              <a:rPr lang="en-US" sz="1600" b="1" dirty="0">
                <a:solidFill>
                  <a:srgbClr val="00B050"/>
                </a:solidFill>
              </a:rPr>
              <a:t>Greedy </a:t>
            </a:r>
            <a:r>
              <a:rPr lang="en-US" sz="1600" dirty="0">
                <a:solidFill>
                  <a:schemeClr val="tx1"/>
                </a:solidFill>
              </a:rPr>
              <a:t>– Prioritize highest alerts levels first</a:t>
            </a:r>
            <a:endParaRPr lang="en-US" sz="1600" b="1" dirty="0">
              <a:solidFill>
                <a:srgbClr val="00B050"/>
              </a:solidFill>
            </a:endParaRPr>
          </a:p>
          <a:p>
            <a:pPr lvl="1">
              <a:buSzPct val="133000"/>
              <a:buFont typeface="Arial" panose="020B0604020202020204" pitchFamily="34" charset="0"/>
              <a:buChar char="•"/>
            </a:pPr>
            <a:r>
              <a:rPr lang="en-US" sz="1600" b="1" dirty="0">
                <a:solidFill>
                  <a:srgbClr val="0070C0"/>
                </a:solidFill>
              </a:rPr>
              <a:t>Linear Programming </a:t>
            </a:r>
            <a:r>
              <a:rPr lang="en-US" sz="1600" dirty="0">
                <a:solidFill>
                  <a:schemeClr val="tx1"/>
                </a:solidFill>
              </a:rPr>
              <a:t>– Run LP over immediate rewards in each state</a:t>
            </a:r>
          </a:p>
          <a:p>
            <a:pPr lvl="1">
              <a:buSzPct val="133000"/>
              <a:buFont typeface="Arial" panose="020B0604020202020204" pitchFamily="34" charset="0"/>
              <a:buChar char="•"/>
            </a:pPr>
            <a:r>
              <a:rPr lang="en-US" sz="1600" b="1" dirty="0">
                <a:solidFill>
                  <a:srgbClr val="FF33CC"/>
                </a:solidFill>
              </a:rPr>
              <a:t>Value Iteration </a:t>
            </a:r>
            <a:r>
              <a:rPr lang="en-US" sz="1600" dirty="0">
                <a:solidFill>
                  <a:schemeClr val="tx1"/>
                </a:solidFill>
              </a:rPr>
              <a:t>- Our approach (Linear programming + value iteration)</a:t>
            </a:r>
          </a:p>
          <a:p>
            <a:pPr lvl="1">
              <a:buSzPct val="133000"/>
              <a:buFont typeface="Arial" panose="020B0604020202020204" pitchFamily="34" charset="0"/>
              <a:buChar char="•"/>
            </a:pPr>
            <a:endParaRPr lang="en-US" sz="1600" b="1" dirty="0">
              <a:solidFill>
                <a:schemeClr val="tx1"/>
              </a:solidFill>
            </a:endParaRPr>
          </a:p>
          <a:p>
            <a:pPr>
              <a:buSzPct val="133000"/>
              <a:buFont typeface="Arial" panose="020B0604020202020204" pitchFamily="34" charset="0"/>
              <a:buChar char="•"/>
            </a:pPr>
            <a:r>
              <a:rPr lang="en-US" sz="2000" dirty="0">
                <a:solidFill>
                  <a:schemeClr val="tx1"/>
                </a:solidFill>
              </a:rPr>
              <a:t>We run 500 simulations lasting 100 rounds for all 16 combinations of attacker-defender policies and average the step-wise cumulative utility for each</a:t>
            </a:r>
            <a:endParaRPr lang="en-US" sz="2000" dirty="0">
              <a:solidFill>
                <a:srgbClr val="0070C0"/>
              </a:solidFill>
            </a:endParaRPr>
          </a:p>
        </p:txBody>
      </p:sp>
      <p:sp>
        <p:nvSpPr>
          <p:cNvPr id="6" name="TextBox 5">
            <a:extLst>
              <a:ext uri="{FF2B5EF4-FFF2-40B4-BE49-F238E27FC236}">
                <a16:creationId xmlns:a16="http://schemas.microsoft.com/office/drawing/2014/main" id="{2B1E7E6B-927A-4C18-B722-6804485B8D1B}"/>
              </a:ext>
            </a:extLst>
          </p:cNvPr>
          <p:cNvSpPr txBox="1"/>
          <p:nvPr/>
        </p:nvSpPr>
        <p:spPr>
          <a:xfrm>
            <a:off x="5890260" y="267938"/>
            <a:ext cx="2872740" cy="461665"/>
          </a:xfrm>
          <a:prstGeom prst="rect">
            <a:avLst/>
          </a:prstGeom>
          <a:noFill/>
        </p:spPr>
        <p:txBody>
          <a:bodyPr wrap="square" rtlCol="0">
            <a:spAutoFit/>
          </a:bodyPr>
          <a:lstStyle/>
          <a:p>
            <a:pPr algn="ctr"/>
            <a:r>
              <a:rPr lang="en-US" sz="2400" b="1" dirty="0">
                <a:solidFill>
                  <a:schemeClr val="bg1"/>
                </a:solidFill>
                <a:latin typeface="+mj-lt"/>
              </a:rPr>
              <a:t>RESULTS</a:t>
            </a:r>
          </a:p>
        </p:txBody>
      </p:sp>
      <p:sp>
        <p:nvSpPr>
          <p:cNvPr id="7" name="TextBox 6">
            <a:extLst>
              <a:ext uri="{FF2B5EF4-FFF2-40B4-BE49-F238E27FC236}">
                <a16:creationId xmlns:a16="http://schemas.microsoft.com/office/drawing/2014/main" id="{0A4C64D6-EE0A-4C49-A06F-50153E7D9685}"/>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spTree>
    <p:extLst>
      <p:ext uri="{BB962C8B-B14F-4D97-AF65-F5344CB8AC3E}">
        <p14:creationId xmlns:p14="http://schemas.microsoft.com/office/powerpoint/2010/main" val="2937267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D9C26D-C1D1-4DFD-A63B-9C42F0D8F6A9}"/>
              </a:ext>
            </a:extLst>
          </p:cNvPr>
          <p:cNvSpPr>
            <a:spLocks noGrp="1"/>
          </p:cNvSpPr>
          <p:nvPr>
            <p:ph type="body" idx="1"/>
          </p:nvPr>
        </p:nvSpPr>
        <p:spPr/>
        <p:txBody>
          <a:bodyPr/>
          <a:lstStyle/>
          <a:p>
            <a:pPr>
              <a:buSzPct val="133000"/>
            </a:pPr>
            <a:r>
              <a:rPr lang="en-US" sz="2000" dirty="0">
                <a:latin typeface="+mn-lt"/>
              </a:rPr>
              <a:t>Motivation</a:t>
            </a:r>
          </a:p>
          <a:p>
            <a:pPr>
              <a:buSzPct val="133000"/>
            </a:pPr>
            <a:r>
              <a:rPr lang="en-US" sz="2000" dirty="0">
                <a:latin typeface="+mn-lt"/>
              </a:rPr>
              <a:t>Problem Statement</a:t>
            </a:r>
          </a:p>
          <a:p>
            <a:pPr>
              <a:buSzPct val="133000"/>
            </a:pPr>
            <a:r>
              <a:rPr lang="en-US" sz="2000" dirty="0">
                <a:latin typeface="+mn-lt"/>
              </a:rPr>
              <a:t>Related Works</a:t>
            </a:r>
          </a:p>
          <a:p>
            <a:pPr>
              <a:buSzPct val="133000"/>
            </a:pPr>
            <a:r>
              <a:rPr lang="en-US" sz="2000" dirty="0">
                <a:latin typeface="+mn-lt"/>
              </a:rPr>
              <a:t>Contributions</a:t>
            </a:r>
          </a:p>
          <a:p>
            <a:pPr>
              <a:buSzPct val="133000"/>
            </a:pPr>
            <a:r>
              <a:rPr lang="en-US" sz="2000" dirty="0">
                <a:latin typeface="+mn-lt"/>
              </a:rPr>
              <a:t>Markov Game Model</a:t>
            </a:r>
          </a:p>
          <a:p>
            <a:pPr>
              <a:buSzPct val="133000"/>
            </a:pPr>
            <a:r>
              <a:rPr lang="en-US" sz="2000" dirty="0">
                <a:latin typeface="+mn-lt"/>
              </a:rPr>
              <a:t>Game Theory 101</a:t>
            </a:r>
          </a:p>
          <a:p>
            <a:pPr>
              <a:buSzPct val="133000"/>
            </a:pPr>
            <a:r>
              <a:rPr lang="en-US" sz="2000" dirty="0">
                <a:latin typeface="+mn-lt"/>
              </a:rPr>
              <a:t>Value Iteration</a:t>
            </a:r>
          </a:p>
          <a:p>
            <a:pPr>
              <a:buSzPct val="133000"/>
            </a:pPr>
            <a:r>
              <a:rPr lang="en-US" sz="2000" dirty="0">
                <a:latin typeface="+mn-lt"/>
              </a:rPr>
              <a:t>Results</a:t>
            </a:r>
          </a:p>
          <a:p>
            <a:pPr>
              <a:buSzPct val="133000"/>
            </a:pPr>
            <a:r>
              <a:rPr lang="en-US" sz="2000" dirty="0">
                <a:latin typeface="+mn-lt"/>
              </a:rPr>
              <a:t>Conclusion</a:t>
            </a:r>
          </a:p>
          <a:p>
            <a:endParaRPr lang="en-US" sz="2000" dirty="0">
              <a:latin typeface="+mn-lt"/>
            </a:endParaRPr>
          </a:p>
          <a:p>
            <a:endParaRPr lang="en-US" sz="2000" dirty="0">
              <a:latin typeface="+mn-lt"/>
            </a:endParaRPr>
          </a:p>
          <a:p>
            <a:endParaRPr lang="en-US" sz="2000" dirty="0">
              <a:latin typeface="+mn-lt"/>
            </a:endParaRPr>
          </a:p>
        </p:txBody>
      </p:sp>
      <p:sp>
        <p:nvSpPr>
          <p:cNvPr id="5" name="TextBox 4">
            <a:extLst>
              <a:ext uri="{FF2B5EF4-FFF2-40B4-BE49-F238E27FC236}">
                <a16:creationId xmlns:a16="http://schemas.microsoft.com/office/drawing/2014/main" id="{EB72FA23-469F-4A37-A122-14F5F3A7AFCB}"/>
              </a:ext>
            </a:extLst>
          </p:cNvPr>
          <p:cNvSpPr txBox="1"/>
          <p:nvPr/>
        </p:nvSpPr>
        <p:spPr>
          <a:xfrm>
            <a:off x="5890260" y="260318"/>
            <a:ext cx="2872740" cy="461665"/>
          </a:xfrm>
          <a:prstGeom prst="rect">
            <a:avLst/>
          </a:prstGeom>
          <a:noFill/>
        </p:spPr>
        <p:txBody>
          <a:bodyPr wrap="square" rtlCol="0">
            <a:spAutoFit/>
          </a:bodyPr>
          <a:lstStyle/>
          <a:p>
            <a:pPr algn="ctr"/>
            <a:r>
              <a:rPr lang="en-US" sz="2400" b="1" dirty="0">
                <a:solidFill>
                  <a:schemeClr val="bg1"/>
                </a:solidFill>
                <a:latin typeface="+mj-lt"/>
              </a:rPr>
              <a:t>OUTLINE</a:t>
            </a:r>
          </a:p>
        </p:txBody>
      </p:sp>
      <p:sp>
        <p:nvSpPr>
          <p:cNvPr id="6" name="TextBox 5">
            <a:extLst>
              <a:ext uri="{FF2B5EF4-FFF2-40B4-BE49-F238E27FC236}">
                <a16:creationId xmlns:a16="http://schemas.microsoft.com/office/drawing/2014/main" id="{31C0FFF4-AA0E-4BF3-BF9A-32B77EC230EF}"/>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spTree>
    <p:extLst>
      <p:ext uri="{BB962C8B-B14F-4D97-AF65-F5344CB8AC3E}">
        <p14:creationId xmlns:p14="http://schemas.microsoft.com/office/powerpoint/2010/main" val="232068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05D3F95-F814-4260-8E86-220A2B7D9E95}"/>
              </a:ext>
            </a:extLst>
          </p:cNvPr>
          <p:cNvSpPr txBox="1"/>
          <p:nvPr/>
        </p:nvSpPr>
        <p:spPr>
          <a:xfrm>
            <a:off x="5890260" y="267938"/>
            <a:ext cx="2872740" cy="461665"/>
          </a:xfrm>
          <a:prstGeom prst="rect">
            <a:avLst/>
          </a:prstGeom>
          <a:noFill/>
        </p:spPr>
        <p:txBody>
          <a:bodyPr wrap="square" rtlCol="0">
            <a:spAutoFit/>
          </a:bodyPr>
          <a:lstStyle/>
          <a:p>
            <a:pPr algn="ctr"/>
            <a:r>
              <a:rPr lang="en-US" sz="2400" b="1" dirty="0">
                <a:solidFill>
                  <a:schemeClr val="bg1"/>
                </a:solidFill>
                <a:latin typeface="+mj-lt"/>
              </a:rPr>
              <a:t>RESULTS</a:t>
            </a:r>
          </a:p>
        </p:txBody>
      </p:sp>
      <p:sp>
        <p:nvSpPr>
          <p:cNvPr id="9" name="TextBox 8">
            <a:extLst>
              <a:ext uri="{FF2B5EF4-FFF2-40B4-BE49-F238E27FC236}">
                <a16:creationId xmlns:a16="http://schemas.microsoft.com/office/drawing/2014/main" id="{17F80C42-3A94-48B5-A1DA-EA479E9D97A3}"/>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pic>
        <p:nvPicPr>
          <p:cNvPr id="5" name="Picture 4">
            <a:extLst>
              <a:ext uri="{FF2B5EF4-FFF2-40B4-BE49-F238E27FC236}">
                <a16:creationId xmlns:a16="http://schemas.microsoft.com/office/drawing/2014/main" id="{668A2BEB-3104-4103-8655-A59B4A71F73E}"/>
              </a:ext>
            </a:extLst>
          </p:cNvPr>
          <p:cNvPicPr>
            <a:picLocks noChangeAspect="1"/>
          </p:cNvPicPr>
          <p:nvPr/>
        </p:nvPicPr>
        <p:blipFill>
          <a:blip r:embed="rId3"/>
          <a:stretch>
            <a:fillRect/>
          </a:stretch>
        </p:blipFill>
        <p:spPr>
          <a:xfrm>
            <a:off x="576696" y="971088"/>
            <a:ext cx="7990608" cy="3889234"/>
          </a:xfrm>
          <a:prstGeom prst="rect">
            <a:avLst/>
          </a:prstGeom>
        </p:spPr>
      </p:pic>
    </p:spTree>
    <p:extLst>
      <p:ext uri="{BB962C8B-B14F-4D97-AF65-F5344CB8AC3E}">
        <p14:creationId xmlns:p14="http://schemas.microsoft.com/office/powerpoint/2010/main" val="3026817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E3439B-48B5-4ACF-B384-66F7A347BC5B}"/>
              </a:ext>
            </a:extLst>
          </p:cNvPr>
          <p:cNvSpPr>
            <a:spLocks noGrp="1"/>
          </p:cNvSpPr>
          <p:nvPr>
            <p:ph type="body" idx="1"/>
          </p:nvPr>
        </p:nvSpPr>
        <p:spPr/>
        <p:txBody>
          <a:bodyPr/>
          <a:lstStyle/>
          <a:p>
            <a:pPr>
              <a:buSzPct val="133000"/>
            </a:pPr>
            <a:r>
              <a:rPr lang="en-US" sz="1800" dirty="0"/>
              <a:t>Our approach clearly outperforms the other policies in terms of cumulative utility</a:t>
            </a:r>
            <a:br>
              <a:rPr lang="en-US" sz="1800" dirty="0"/>
            </a:br>
            <a:endParaRPr lang="en-US" sz="1800" dirty="0"/>
          </a:p>
          <a:p>
            <a:pPr>
              <a:buSzPct val="133000"/>
            </a:pPr>
            <a:r>
              <a:rPr lang="en-US" sz="1800" dirty="0"/>
              <a:t>It values a wide range of coverage and effectively uses its resources to ensure analysts are always available for assignment</a:t>
            </a:r>
            <a:br>
              <a:rPr lang="en-US" sz="1800" dirty="0"/>
            </a:br>
            <a:endParaRPr lang="en-US" sz="1800" dirty="0"/>
          </a:p>
          <a:p>
            <a:pPr>
              <a:buSzPct val="133000"/>
            </a:pPr>
            <a:r>
              <a:rPr lang="en-US" sz="1800" dirty="0"/>
              <a:t>Even though we assume the worst-case opponent, the algorithm maintains the highest utility across all attacker policies</a:t>
            </a:r>
            <a:br>
              <a:rPr lang="en-US" sz="1400" dirty="0"/>
            </a:br>
            <a:endParaRPr lang="en-US" sz="1400" dirty="0"/>
          </a:p>
          <a:p>
            <a:pPr>
              <a:buSzPct val="133000"/>
            </a:pPr>
            <a:r>
              <a:rPr lang="en-US" sz="1800" dirty="0"/>
              <a:t>Worst-case optimality seems especially useful in the security domain where it’s good practice to operate under the expectation of the worst-case scenario</a:t>
            </a:r>
          </a:p>
        </p:txBody>
      </p:sp>
      <p:sp>
        <p:nvSpPr>
          <p:cNvPr id="4" name="TextBox 3">
            <a:extLst>
              <a:ext uri="{FF2B5EF4-FFF2-40B4-BE49-F238E27FC236}">
                <a16:creationId xmlns:a16="http://schemas.microsoft.com/office/drawing/2014/main" id="{18CBB8FE-4D3B-44E3-B7D1-B305231C9643}"/>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sp>
        <p:nvSpPr>
          <p:cNvPr id="5" name="TextBox 4">
            <a:extLst>
              <a:ext uri="{FF2B5EF4-FFF2-40B4-BE49-F238E27FC236}">
                <a16:creationId xmlns:a16="http://schemas.microsoft.com/office/drawing/2014/main" id="{07D68B1E-BC2C-49E6-BA39-A3932E07FBF6}"/>
              </a:ext>
            </a:extLst>
          </p:cNvPr>
          <p:cNvSpPr txBox="1"/>
          <p:nvPr/>
        </p:nvSpPr>
        <p:spPr>
          <a:xfrm>
            <a:off x="5981700" y="267938"/>
            <a:ext cx="2872740" cy="461665"/>
          </a:xfrm>
          <a:prstGeom prst="rect">
            <a:avLst/>
          </a:prstGeom>
          <a:noFill/>
        </p:spPr>
        <p:txBody>
          <a:bodyPr wrap="square" rtlCol="0">
            <a:spAutoFit/>
          </a:bodyPr>
          <a:lstStyle/>
          <a:p>
            <a:pPr algn="ctr"/>
            <a:r>
              <a:rPr lang="en-US" sz="2400" b="1" dirty="0">
                <a:solidFill>
                  <a:schemeClr val="bg1"/>
                </a:solidFill>
                <a:latin typeface="+mj-lt"/>
              </a:rPr>
              <a:t>CONCLUSION</a:t>
            </a:r>
          </a:p>
        </p:txBody>
      </p:sp>
    </p:spTree>
    <p:extLst>
      <p:ext uri="{BB962C8B-B14F-4D97-AF65-F5344CB8AC3E}">
        <p14:creationId xmlns:p14="http://schemas.microsoft.com/office/powerpoint/2010/main" val="3558538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165BF2-FC43-4E42-9D9D-F13AE5451537}"/>
              </a:ext>
            </a:extLst>
          </p:cNvPr>
          <p:cNvSpPr>
            <a:spLocks noGrp="1"/>
          </p:cNvSpPr>
          <p:nvPr>
            <p:ph type="body" idx="1"/>
          </p:nvPr>
        </p:nvSpPr>
        <p:spPr/>
        <p:txBody>
          <a:bodyPr/>
          <a:lstStyle/>
          <a:p>
            <a:pPr>
              <a:buSzPct val="133000"/>
            </a:pPr>
            <a:r>
              <a:rPr lang="en-US" sz="2000" dirty="0"/>
              <a:t>Now that we know game theory provides potent defense strategies we want to expand our model and work with much larger state spaces</a:t>
            </a:r>
          </a:p>
          <a:p>
            <a:pPr lvl="1">
              <a:buSzPct val="133000"/>
              <a:buFont typeface="Arial" panose="020B0604020202020204" pitchFamily="34" charset="0"/>
              <a:buChar char="•"/>
            </a:pPr>
            <a:r>
              <a:rPr lang="en-US" sz="1800" dirty="0"/>
              <a:t>Large state spaces cause value iteration to become intractable</a:t>
            </a:r>
            <a:br>
              <a:rPr lang="en-US" sz="1600" dirty="0"/>
            </a:br>
            <a:endParaRPr lang="en-US" sz="1600" dirty="0"/>
          </a:p>
          <a:p>
            <a:pPr>
              <a:buSzPct val="133000"/>
            </a:pPr>
            <a:r>
              <a:rPr lang="en-US" sz="2000" dirty="0"/>
              <a:t>Experimenting with approximation techniques like deep reinforcement learning</a:t>
            </a:r>
          </a:p>
        </p:txBody>
      </p:sp>
      <p:sp>
        <p:nvSpPr>
          <p:cNvPr id="6" name="TextBox 5">
            <a:extLst>
              <a:ext uri="{FF2B5EF4-FFF2-40B4-BE49-F238E27FC236}">
                <a16:creationId xmlns:a16="http://schemas.microsoft.com/office/drawing/2014/main" id="{D07ED43D-4F5F-4329-AA5E-C85CFDE74260}"/>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sp>
        <p:nvSpPr>
          <p:cNvPr id="7" name="TextBox 6">
            <a:extLst>
              <a:ext uri="{FF2B5EF4-FFF2-40B4-BE49-F238E27FC236}">
                <a16:creationId xmlns:a16="http://schemas.microsoft.com/office/drawing/2014/main" id="{9A772C51-3892-4D5F-B690-5FF558AA20EB}"/>
              </a:ext>
            </a:extLst>
          </p:cNvPr>
          <p:cNvSpPr txBox="1"/>
          <p:nvPr/>
        </p:nvSpPr>
        <p:spPr>
          <a:xfrm>
            <a:off x="5981700" y="267938"/>
            <a:ext cx="2872740" cy="461665"/>
          </a:xfrm>
          <a:prstGeom prst="rect">
            <a:avLst/>
          </a:prstGeom>
          <a:noFill/>
        </p:spPr>
        <p:txBody>
          <a:bodyPr wrap="square" rtlCol="0">
            <a:spAutoFit/>
          </a:bodyPr>
          <a:lstStyle/>
          <a:p>
            <a:pPr algn="ctr"/>
            <a:r>
              <a:rPr lang="en-US" sz="2400" b="1" dirty="0">
                <a:solidFill>
                  <a:schemeClr val="bg1"/>
                </a:solidFill>
                <a:latin typeface="+mj-lt"/>
              </a:rPr>
              <a:t>CONCLUSION</a:t>
            </a:r>
          </a:p>
        </p:txBody>
      </p:sp>
    </p:spTree>
    <p:extLst>
      <p:ext uri="{BB962C8B-B14F-4D97-AF65-F5344CB8AC3E}">
        <p14:creationId xmlns:p14="http://schemas.microsoft.com/office/powerpoint/2010/main" val="2999330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F0E370-2586-4744-89B3-FF3E4D592DF4}"/>
              </a:ext>
            </a:extLst>
          </p:cNvPr>
          <p:cNvSpPr>
            <a:spLocks noGrp="1"/>
          </p:cNvSpPr>
          <p:nvPr>
            <p:ph type="body" idx="1"/>
          </p:nvPr>
        </p:nvSpPr>
        <p:spPr>
          <a:xfrm>
            <a:off x="2851712" y="1632165"/>
            <a:ext cx="3440575" cy="655841"/>
          </a:xfrm>
        </p:spPr>
        <p:txBody>
          <a:bodyPr/>
          <a:lstStyle/>
          <a:p>
            <a:pPr marL="25400" indent="0" algn="ctr">
              <a:buNone/>
            </a:pPr>
            <a:r>
              <a:rPr lang="en-US" b="1" dirty="0"/>
              <a:t>THANK YOU</a:t>
            </a:r>
          </a:p>
        </p:txBody>
      </p:sp>
      <p:pic>
        <p:nvPicPr>
          <p:cNvPr id="1026" name="Picture 2" descr="Image result for DHS">
            <a:extLst>
              <a:ext uri="{FF2B5EF4-FFF2-40B4-BE49-F238E27FC236}">
                <a16:creationId xmlns:a16="http://schemas.microsoft.com/office/drawing/2014/main" id="{7ACD00C2-CE14-416B-BAC4-21A7E590FC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362" y="2696680"/>
            <a:ext cx="1770134" cy="17657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SF">
            <a:extLst>
              <a:ext uri="{FF2B5EF4-FFF2-40B4-BE49-F238E27FC236}">
                <a16:creationId xmlns:a16="http://schemas.microsoft.com/office/drawing/2014/main" id="{A2C8288D-3A5A-4D61-8A71-9920FB0F8D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1811" y="2509193"/>
            <a:ext cx="2125578" cy="2136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506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613182-E17C-4708-91A4-2E41ACCB5EFC}"/>
              </a:ext>
            </a:extLst>
          </p:cNvPr>
          <p:cNvSpPr>
            <a:spLocks noGrp="1"/>
          </p:cNvSpPr>
          <p:nvPr>
            <p:ph type="body" idx="1"/>
          </p:nvPr>
        </p:nvSpPr>
        <p:spPr/>
        <p:txBody>
          <a:bodyPr/>
          <a:lstStyle/>
          <a:p>
            <a:pPr marL="0" indent="0">
              <a:buNone/>
            </a:pPr>
            <a:r>
              <a:rPr lang="en-US" sz="1200" dirty="0">
                <a:latin typeface="Times New Roman" panose="02020603050405020304" pitchFamily="18" charset="0"/>
                <a:cs typeface="Times New Roman" panose="02020603050405020304" pitchFamily="18" charset="0"/>
              </a:rPr>
              <a:t>[1] “</a:t>
            </a:r>
            <a:r>
              <a:rPr lang="en-US" sz="1200" dirty="0" err="1">
                <a:latin typeface="Times New Roman" panose="02020603050405020304" pitchFamily="18" charset="0"/>
                <a:cs typeface="Times New Roman" panose="02020603050405020304" pitchFamily="18" charset="0"/>
              </a:rPr>
              <a:t>Hiscox</a:t>
            </a:r>
            <a:r>
              <a:rPr lang="en-US" sz="1200" dirty="0">
                <a:latin typeface="Times New Roman" panose="02020603050405020304" pitchFamily="18" charset="0"/>
                <a:cs typeface="Times New Roman" panose="02020603050405020304" pitchFamily="18" charset="0"/>
              </a:rPr>
              <a:t> Cyber Readiness Report 2017.” </a:t>
            </a:r>
            <a:r>
              <a:rPr lang="en-US" sz="1200" i="1" dirty="0">
                <a:latin typeface="Times New Roman" panose="02020603050405020304" pitchFamily="18" charset="0"/>
                <a:cs typeface="Times New Roman" panose="02020603050405020304" pitchFamily="18" charset="0"/>
              </a:rPr>
              <a:t>The </a:t>
            </a:r>
            <a:r>
              <a:rPr lang="en-US" sz="1200" i="1" dirty="0" err="1">
                <a:latin typeface="Times New Roman" panose="02020603050405020304" pitchFamily="18" charset="0"/>
                <a:cs typeface="Times New Roman" panose="02020603050405020304" pitchFamily="18" charset="0"/>
              </a:rPr>
              <a:t>Hiscox</a:t>
            </a:r>
            <a:r>
              <a:rPr lang="en-US" sz="1200" i="1" dirty="0">
                <a:latin typeface="Times New Roman" panose="02020603050405020304" pitchFamily="18" charset="0"/>
                <a:cs typeface="Times New Roman" panose="02020603050405020304" pitchFamily="18" charset="0"/>
              </a:rPr>
              <a:t> Cyber Readiness Report, 2017</a:t>
            </a:r>
            <a:r>
              <a:rPr lang="en-US" sz="1200" dirty="0">
                <a:latin typeface="Times New Roman" panose="02020603050405020304" pitchFamily="18" charset="0"/>
                <a:cs typeface="Times New Roman" panose="02020603050405020304" pitchFamily="18" charset="0"/>
              </a:rPr>
              <a:t> </a:t>
            </a:r>
          </a:p>
          <a:p>
            <a:pPr marL="0" indent="0">
              <a:buNone/>
            </a:pPr>
            <a:r>
              <a:rPr lang="en-US" sz="1200" dirty="0">
                <a:latin typeface="Times New Roman" panose="02020603050405020304" pitchFamily="18" charset="0"/>
                <a:cs typeface="Times New Roman" panose="02020603050405020304" pitchFamily="18" charset="0"/>
              </a:rPr>
              <a:t>[2] “The Cost of Malware Containment” </a:t>
            </a:r>
            <a:r>
              <a:rPr lang="en-US" sz="1200" i="1" dirty="0" err="1">
                <a:latin typeface="Times New Roman" panose="02020603050405020304" pitchFamily="18" charset="0"/>
                <a:cs typeface="Times New Roman" panose="02020603050405020304" pitchFamily="18" charset="0"/>
              </a:rPr>
              <a:t>Ponemon</a:t>
            </a:r>
            <a:r>
              <a:rPr lang="en-US" sz="1200" i="1" dirty="0">
                <a:latin typeface="Times New Roman" panose="02020603050405020304" pitchFamily="18" charset="0"/>
                <a:cs typeface="Times New Roman" panose="02020603050405020304" pitchFamily="18" charset="0"/>
              </a:rPr>
              <a:t> Institute (2015)</a:t>
            </a:r>
          </a:p>
          <a:p>
            <a:pPr marL="0" indent="0">
              <a:buNone/>
            </a:pPr>
            <a:r>
              <a:rPr lang="en-US" sz="1200" dirty="0">
                <a:latin typeface="Times New Roman" panose="02020603050405020304" pitchFamily="18" charset="0"/>
                <a:cs typeface="Times New Roman" panose="02020603050405020304" pitchFamily="18" charset="0"/>
              </a:rPr>
              <a:t>[3] M. Brown, A. Sinha, A. </a:t>
            </a:r>
            <a:r>
              <a:rPr lang="en-US" sz="1200" dirty="0" err="1">
                <a:latin typeface="Times New Roman" panose="02020603050405020304" pitchFamily="18" charset="0"/>
                <a:cs typeface="Times New Roman" panose="02020603050405020304" pitchFamily="18" charset="0"/>
              </a:rPr>
              <a:t>Schlenker</a:t>
            </a:r>
            <a:r>
              <a:rPr lang="en-US" sz="1200" dirty="0">
                <a:latin typeface="Times New Roman" panose="02020603050405020304" pitchFamily="18" charset="0"/>
                <a:cs typeface="Times New Roman" panose="02020603050405020304" pitchFamily="18" charset="0"/>
              </a:rPr>
              <a:t>, and M. </a:t>
            </a:r>
            <a:r>
              <a:rPr lang="en-US" sz="1200" dirty="0" err="1">
                <a:latin typeface="Times New Roman" panose="02020603050405020304" pitchFamily="18" charset="0"/>
                <a:cs typeface="Times New Roman" panose="02020603050405020304" pitchFamily="18" charset="0"/>
              </a:rPr>
              <a:t>Tambe</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“One Size Does Not Fit All: A Game-Theoretic Approach for Dynamically and Effectively Screening for Threats.”</a:t>
            </a:r>
            <a:r>
              <a:rPr lang="en-US" sz="1200" dirty="0">
                <a:latin typeface="Times New Roman" panose="02020603050405020304" pitchFamily="18" charset="0"/>
                <a:cs typeface="Times New Roman" panose="02020603050405020304" pitchFamily="18" charset="0"/>
              </a:rPr>
              <a:t> AAAI conference on Artificial Intelligence, 2016</a:t>
            </a:r>
          </a:p>
          <a:p>
            <a:pPr marL="0" indent="0">
              <a:buNone/>
            </a:pPr>
            <a:r>
              <a:rPr lang="en-US" sz="1200" dirty="0">
                <a:latin typeface="Times New Roman" panose="02020603050405020304" pitchFamily="18" charset="0"/>
                <a:cs typeface="Times New Roman" panose="02020603050405020304" pitchFamily="18" charset="0"/>
              </a:rPr>
              <a:t>[4] Z. Yin, A. Jiang, M. </a:t>
            </a:r>
            <a:r>
              <a:rPr lang="en-US" sz="1200" dirty="0" err="1">
                <a:latin typeface="Times New Roman" panose="02020603050405020304" pitchFamily="18" charset="0"/>
                <a:cs typeface="Times New Roman" panose="02020603050405020304" pitchFamily="18" charset="0"/>
              </a:rPr>
              <a:t>Tambe</a:t>
            </a:r>
            <a:r>
              <a:rPr lang="en-US" sz="1200" dirty="0">
                <a:latin typeface="Times New Roman" panose="02020603050405020304" pitchFamily="18" charset="0"/>
                <a:cs typeface="Times New Roman" panose="02020603050405020304" pitchFamily="18" charset="0"/>
              </a:rPr>
              <a:t>, C. </a:t>
            </a:r>
            <a:r>
              <a:rPr lang="en-US" sz="1200" dirty="0" err="1">
                <a:latin typeface="Times New Roman" panose="02020603050405020304" pitchFamily="18" charset="0"/>
                <a:cs typeface="Times New Roman" panose="02020603050405020304" pitchFamily="18" charset="0"/>
              </a:rPr>
              <a:t>Kiekintveld</a:t>
            </a:r>
            <a:r>
              <a:rPr lang="en-US" sz="1200" dirty="0">
                <a:latin typeface="Times New Roman" panose="02020603050405020304" pitchFamily="18" charset="0"/>
                <a:cs typeface="Times New Roman" panose="02020603050405020304" pitchFamily="18" charset="0"/>
              </a:rPr>
              <a:t>, K. </a:t>
            </a:r>
            <a:r>
              <a:rPr lang="en-US" sz="1200" dirty="0" err="1">
                <a:latin typeface="Times New Roman" panose="02020603050405020304" pitchFamily="18" charset="0"/>
                <a:cs typeface="Times New Roman" panose="02020603050405020304" pitchFamily="18" charset="0"/>
              </a:rPr>
              <a:t>Leyton</a:t>
            </a:r>
            <a:r>
              <a:rPr lang="en-US" sz="1200" dirty="0">
                <a:latin typeface="Times New Roman" panose="02020603050405020304" pitchFamily="18" charset="0"/>
                <a:cs typeface="Times New Roman" panose="02020603050405020304" pitchFamily="18" charset="0"/>
              </a:rPr>
              <a:t>-Brown, T. </a:t>
            </a:r>
            <a:r>
              <a:rPr lang="en-US" sz="1200" dirty="0" err="1">
                <a:latin typeface="Times New Roman" panose="02020603050405020304" pitchFamily="18" charset="0"/>
                <a:cs typeface="Times New Roman" panose="02020603050405020304" pitchFamily="18" charset="0"/>
              </a:rPr>
              <a:t>Sandholm</a:t>
            </a:r>
            <a:r>
              <a:rPr lang="en-US" sz="1200" dirty="0">
                <a:latin typeface="Times New Roman" panose="02020603050405020304" pitchFamily="18" charset="0"/>
                <a:cs typeface="Times New Roman" panose="02020603050405020304" pitchFamily="18" charset="0"/>
              </a:rPr>
              <a:t>, J. Sullivan. </a:t>
            </a:r>
            <a:r>
              <a:rPr lang="en-US" sz="1200" i="1" dirty="0">
                <a:latin typeface="Times New Roman" panose="02020603050405020304" pitchFamily="18" charset="0"/>
                <a:cs typeface="Times New Roman" panose="02020603050405020304" pitchFamily="18" charset="0"/>
              </a:rPr>
              <a:t>“Trusts: Scheduling randomized patrols for fare inspection in transit systems using game theory”</a:t>
            </a:r>
            <a:r>
              <a:rPr lang="en-US" sz="1200" dirty="0">
                <a:latin typeface="Times New Roman" panose="02020603050405020304" pitchFamily="18" charset="0"/>
                <a:cs typeface="Times New Roman" panose="02020603050405020304" pitchFamily="18" charset="0"/>
              </a:rPr>
              <a:t>. In Proceedings of the 24th IAAI</a:t>
            </a:r>
          </a:p>
          <a:p>
            <a:pPr marL="0" indent="0">
              <a:buNone/>
            </a:pPr>
            <a:r>
              <a:rPr lang="en-US" sz="1200" dirty="0">
                <a:latin typeface="Times New Roman" panose="02020603050405020304" pitchFamily="18" charset="0"/>
                <a:cs typeface="Times New Roman" panose="02020603050405020304" pitchFamily="18" charset="0"/>
              </a:rPr>
              <a:t>[5] A. </a:t>
            </a:r>
            <a:r>
              <a:rPr lang="en-US" sz="1200" dirty="0" err="1">
                <a:latin typeface="Times New Roman" panose="02020603050405020304" pitchFamily="18" charset="0"/>
                <a:cs typeface="Times New Roman" panose="02020603050405020304" pitchFamily="18" charset="0"/>
              </a:rPr>
              <a:t>Schlenker</a:t>
            </a:r>
            <a:r>
              <a:rPr lang="en-US" sz="1200" dirty="0">
                <a:latin typeface="Times New Roman" panose="02020603050405020304" pitchFamily="18" charset="0"/>
                <a:cs typeface="Times New Roman" panose="02020603050405020304" pitchFamily="18" charset="0"/>
              </a:rPr>
              <a:t>, H. Xu, M. </a:t>
            </a:r>
            <a:r>
              <a:rPr lang="en-US" sz="1200" dirty="0" err="1">
                <a:latin typeface="Times New Roman" panose="02020603050405020304" pitchFamily="18" charset="0"/>
                <a:cs typeface="Times New Roman" panose="02020603050405020304" pitchFamily="18" charset="0"/>
              </a:rPr>
              <a:t>Guirguis</a:t>
            </a:r>
            <a:r>
              <a:rPr lang="en-US" sz="1200" dirty="0">
                <a:latin typeface="Times New Roman" panose="02020603050405020304" pitchFamily="18" charset="0"/>
                <a:cs typeface="Times New Roman" panose="02020603050405020304" pitchFamily="18" charset="0"/>
              </a:rPr>
              <a:t>, M. </a:t>
            </a:r>
            <a:r>
              <a:rPr lang="en-US" sz="1200" dirty="0" err="1">
                <a:latin typeface="Times New Roman" panose="02020603050405020304" pitchFamily="18" charset="0"/>
                <a:cs typeface="Times New Roman" panose="02020603050405020304" pitchFamily="18" charset="0"/>
              </a:rPr>
              <a:t>Tambe</a:t>
            </a:r>
            <a:r>
              <a:rPr lang="en-US" sz="1200" dirty="0">
                <a:latin typeface="Times New Roman" panose="02020603050405020304" pitchFamily="18" charset="0"/>
                <a:cs typeface="Times New Roman" panose="02020603050405020304" pitchFamily="18" charset="0"/>
              </a:rPr>
              <a:t>, A. Sinha, C. </a:t>
            </a:r>
            <a:r>
              <a:rPr lang="en-US" sz="1200" dirty="0" err="1">
                <a:latin typeface="Times New Roman" panose="02020603050405020304" pitchFamily="18" charset="0"/>
                <a:cs typeface="Times New Roman" panose="02020603050405020304" pitchFamily="18" charset="0"/>
              </a:rPr>
              <a:t>Kiekintveld</a:t>
            </a:r>
            <a:r>
              <a:rPr lang="en-US" sz="1200" dirty="0">
                <a:latin typeface="Times New Roman" panose="02020603050405020304" pitchFamily="18" charset="0"/>
                <a:cs typeface="Times New Roman" panose="02020603050405020304" pitchFamily="18" charset="0"/>
              </a:rPr>
              <a:t>, S. Sonya, N. </a:t>
            </a:r>
            <a:r>
              <a:rPr lang="en-US" sz="1200" dirty="0" err="1">
                <a:latin typeface="Times New Roman" panose="02020603050405020304" pitchFamily="18" charset="0"/>
                <a:cs typeface="Times New Roman" panose="02020603050405020304" pitchFamily="18" charset="0"/>
              </a:rPr>
              <a:t>Dunstatter</a:t>
            </a:r>
            <a:r>
              <a:rPr lang="en-US" sz="1200" dirty="0">
                <a:latin typeface="Times New Roman" panose="02020603050405020304" pitchFamily="18" charset="0"/>
                <a:cs typeface="Times New Roman" panose="02020603050405020304" pitchFamily="18" charset="0"/>
              </a:rPr>
              <a:t>, D. Balderas. “</a:t>
            </a:r>
            <a:r>
              <a:rPr lang="en-US" sz="1200" i="1" dirty="0">
                <a:latin typeface="Times New Roman" panose="02020603050405020304" pitchFamily="18" charset="0"/>
                <a:cs typeface="Times New Roman" panose="02020603050405020304" pitchFamily="18" charset="0"/>
              </a:rPr>
              <a:t>Towards a game-theoretic framework for intelligent cyber-security alert allocation” </a:t>
            </a:r>
            <a:r>
              <a:rPr lang="en-US" sz="1200" dirty="0">
                <a:latin typeface="Times New Roman" panose="02020603050405020304" pitchFamily="18" charset="0"/>
                <a:cs typeface="Times New Roman" panose="02020603050405020304" pitchFamily="18" charset="0"/>
              </a:rPr>
              <a:t>IJCAI, 2017	</a:t>
            </a:r>
          </a:p>
          <a:p>
            <a:pPr marL="0" indent="0">
              <a:buNone/>
            </a:pPr>
            <a:r>
              <a:rPr lang="en-US" sz="1200" dirty="0">
                <a:latin typeface="Times New Roman" panose="02020603050405020304" pitchFamily="18" charset="0"/>
                <a:cs typeface="Times New Roman" panose="02020603050405020304" pitchFamily="18" charset="0"/>
              </a:rPr>
              <a:t>[6] D. </a:t>
            </a:r>
            <a:r>
              <a:rPr lang="en-US" sz="1200" dirty="0" err="1">
                <a:latin typeface="Times New Roman" panose="02020603050405020304" pitchFamily="18" charset="0"/>
                <a:cs typeface="Times New Roman" panose="02020603050405020304" pitchFamily="18" charset="0"/>
              </a:rPr>
              <a:t>Altner</a:t>
            </a:r>
            <a:r>
              <a:rPr lang="en-US" sz="1200" dirty="0">
                <a:latin typeface="Times New Roman" panose="02020603050405020304" pitchFamily="18" charset="0"/>
                <a:cs typeface="Times New Roman" panose="02020603050405020304" pitchFamily="18" charset="0"/>
              </a:rPr>
              <a:t> and L. </a:t>
            </a:r>
            <a:r>
              <a:rPr lang="en-US" sz="1200" dirty="0" err="1">
                <a:latin typeface="Times New Roman" panose="02020603050405020304" pitchFamily="18" charset="0"/>
                <a:cs typeface="Times New Roman" panose="02020603050405020304" pitchFamily="18" charset="0"/>
              </a:rPr>
              <a:t>Servi</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A two-stage stochastic shift scheduling model for cybersecurity workforce optimization with on call options” (</a:t>
            </a:r>
            <a:r>
              <a:rPr lang="en-US" sz="1200" dirty="0">
                <a:latin typeface="Times New Roman" panose="02020603050405020304" pitchFamily="18" charset="0"/>
                <a:cs typeface="Times New Roman" panose="02020603050405020304" pitchFamily="18" charset="0"/>
              </a:rPr>
              <a:t>2016)</a:t>
            </a:r>
          </a:p>
          <a:p>
            <a:pPr marL="0" indent="0">
              <a:buNone/>
            </a:pPr>
            <a:r>
              <a:rPr lang="en-US" sz="1200" dirty="0">
                <a:latin typeface="Times New Roman" panose="02020603050405020304" pitchFamily="18" charset="0"/>
                <a:cs typeface="Times New Roman" panose="02020603050405020304" pitchFamily="18" charset="0"/>
              </a:rPr>
              <a:t>[7] R. Ganesan, S. </a:t>
            </a:r>
            <a:r>
              <a:rPr lang="en-US" sz="1200" dirty="0" err="1">
                <a:latin typeface="Times New Roman" panose="02020603050405020304" pitchFamily="18" charset="0"/>
                <a:cs typeface="Times New Roman" panose="02020603050405020304" pitchFamily="18" charset="0"/>
              </a:rPr>
              <a:t>Jajodia</a:t>
            </a:r>
            <a:r>
              <a:rPr lang="en-US" sz="1200" dirty="0">
                <a:latin typeface="Times New Roman" panose="02020603050405020304" pitchFamily="18" charset="0"/>
                <a:cs typeface="Times New Roman" panose="02020603050405020304" pitchFamily="18" charset="0"/>
              </a:rPr>
              <a:t>, H. Cam. “</a:t>
            </a:r>
            <a:r>
              <a:rPr lang="en-US" sz="1200" i="1" dirty="0">
                <a:latin typeface="Times New Roman" panose="02020603050405020304" pitchFamily="18" charset="0"/>
                <a:cs typeface="Times New Roman" panose="02020603050405020304" pitchFamily="18" charset="0"/>
              </a:rPr>
              <a:t>Optimal Scheduling of Cybersecurity Analysts for Minimizing Risk Using Reinforcement Learning”</a:t>
            </a:r>
            <a:r>
              <a:rPr lang="en-US" sz="1200" dirty="0">
                <a:latin typeface="Times New Roman" panose="02020603050405020304" pitchFamily="18" charset="0"/>
                <a:cs typeface="Times New Roman" panose="02020603050405020304" pitchFamily="18" charset="0"/>
              </a:rPr>
              <a:t> ACM, 2016</a:t>
            </a:r>
          </a:p>
          <a:p>
            <a:pPr marL="0" indent="0">
              <a:buNone/>
            </a:pPr>
            <a:r>
              <a:rPr lang="en-US" sz="1200" dirty="0">
                <a:latin typeface="Times New Roman" panose="02020603050405020304" pitchFamily="18" charset="0"/>
                <a:cs typeface="Times New Roman" panose="02020603050405020304" pitchFamily="18" charset="0"/>
              </a:rPr>
              <a:t>[8] M. Littman. “</a:t>
            </a:r>
            <a:r>
              <a:rPr lang="en-US" sz="1200" i="1" dirty="0">
                <a:latin typeface="Times New Roman" panose="02020603050405020304" pitchFamily="18" charset="0"/>
                <a:cs typeface="Times New Roman" panose="02020603050405020304" pitchFamily="18" charset="0"/>
              </a:rPr>
              <a:t>Value-function reinforcement learning in Markov games” </a:t>
            </a:r>
            <a:r>
              <a:rPr lang="en-US" sz="1200" dirty="0">
                <a:latin typeface="Times New Roman" panose="02020603050405020304" pitchFamily="18" charset="0"/>
                <a:cs typeface="Times New Roman" panose="02020603050405020304" pitchFamily="18" charset="0"/>
              </a:rPr>
              <a:t>Princeton University Press, 2000</a:t>
            </a:r>
          </a:p>
          <a:p>
            <a:endParaRPr lang="en-US" sz="1200" dirty="0"/>
          </a:p>
        </p:txBody>
      </p:sp>
    </p:spTree>
    <p:extLst>
      <p:ext uri="{BB962C8B-B14F-4D97-AF65-F5344CB8AC3E}">
        <p14:creationId xmlns:p14="http://schemas.microsoft.com/office/powerpoint/2010/main" val="1320802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457200" y="1103897"/>
            <a:ext cx="8229600" cy="3694337"/>
          </a:xfrm>
          <a:prstGeom prst="rect">
            <a:avLst/>
          </a:prstGeom>
          <a:noFill/>
          <a:ln>
            <a:noFill/>
          </a:ln>
        </p:spPr>
        <p:txBody>
          <a:bodyPr spcFirstLastPara="1" wrap="square" lIns="91425" tIns="45700" rIns="91425" bIns="45700" anchor="t" anchorCtr="0">
            <a:noAutofit/>
          </a:bodyPr>
          <a:lstStyle/>
          <a:p>
            <a:pPr lvl="0" indent="-317500">
              <a:spcBef>
                <a:spcPts val="0"/>
              </a:spcBef>
              <a:buSzPts val="1400"/>
              <a:buFont typeface="Calibri"/>
              <a:buChar char="●"/>
            </a:pPr>
            <a:r>
              <a:rPr lang="en-US" sz="1600" dirty="0"/>
              <a:t>Cyber theft is the fastest growing crime in the U.S. and cost the global economy more than $450 billion in 2016 [</a:t>
            </a:r>
            <a:r>
              <a:rPr lang="en-US" sz="1600" dirty="0" err="1">
                <a:latin typeface="Times New Roman" panose="02020603050405020304" pitchFamily="18" charset="0"/>
                <a:cs typeface="Times New Roman" panose="02020603050405020304" pitchFamily="18" charset="0"/>
              </a:rPr>
              <a:t>Hiscox</a:t>
            </a:r>
            <a:r>
              <a:rPr lang="en-US" sz="1600" dirty="0">
                <a:latin typeface="Times New Roman" panose="02020603050405020304" pitchFamily="18" charset="0"/>
                <a:cs typeface="Times New Roman" panose="02020603050405020304" pitchFamily="18" charset="0"/>
              </a:rPr>
              <a:t> Cyber Readiness Report, 2017</a:t>
            </a:r>
            <a:r>
              <a:rPr lang="en-US" sz="1600" dirty="0"/>
              <a:t>]</a:t>
            </a:r>
            <a:endParaRPr sz="1600" dirty="0"/>
          </a:p>
          <a:p>
            <a:pPr marL="0" marR="0" lvl="0" indent="0" algn="l" rtl="0">
              <a:spcBef>
                <a:spcPts val="0"/>
              </a:spcBef>
              <a:spcAft>
                <a:spcPts val="0"/>
              </a:spcAft>
              <a:buNone/>
            </a:pPr>
            <a:endParaRPr sz="1600" dirty="0"/>
          </a:p>
          <a:p>
            <a:pPr lvl="0" indent="-317500">
              <a:spcBef>
                <a:spcPts val="0"/>
              </a:spcBef>
              <a:buSzPts val="1400"/>
              <a:buChar char="●"/>
            </a:pPr>
            <a:r>
              <a:rPr lang="en-US" sz="1600" dirty="0"/>
              <a:t>On average, organizations receive 17,000 malware alerts in a typical week, with only 700 (4%) being investigated [</a:t>
            </a:r>
            <a:r>
              <a:rPr lang="en-US" sz="1600" dirty="0" err="1">
                <a:latin typeface="Times New Roman" panose="02020603050405020304" pitchFamily="18" charset="0"/>
                <a:cs typeface="Times New Roman" panose="02020603050405020304" pitchFamily="18" charset="0"/>
              </a:rPr>
              <a:t>Ponemon</a:t>
            </a:r>
            <a:r>
              <a:rPr lang="en-US" sz="1600" dirty="0">
                <a:latin typeface="Times New Roman" panose="02020603050405020304" pitchFamily="18" charset="0"/>
                <a:cs typeface="Times New Roman" panose="02020603050405020304" pitchFamily="18" charset="0"/>
              </a:rPr>
              <a:t> Institute, 2015</a:t>
            </a:r>
            <a:r>
              <a:rPr lang="en-US" sz="1600" dirty="0"/>
              <a:t>]</a:t>
            </a:r>
            <a:endParaRPr sz="1600" dirty="0"/>
          </a:p>
          <a:p>
            <a:pPr marL="0" marR="0" lvl="0" indent="0" algn="l" rtl="0">
              <a:spcBef>
                <a:spcPts val="0"/>
              </a:spcBef>
              <a:spcAft>
                <a:spcPts val="0"/>
              </a:spcAft>
              <a:buNone/>
            </a:pPr>
            <a:endParaRPr sz="1600" dirty="0"/>
          </a:p>
          <a:p>
            <a:pPr lvl="0" indent="-317500">
              <a:spcBef>
                <a:spcPts val="0"/>
              </a:spcBef>
              <a:buSzPts val="1400"/>
              <a:buChar char="●"/>
            </a:pPr>
            <a:r>
              <a:rPr lang="en-US" sz="1600" dirty="0"/>
              <a:t>Security teams estimate that only about 19% of these alerts </a:t>
            </a:r>
            <a:br>
              <a:rPr lang="en-US" sz="1600" dirty="0"/>
            </a:br>
            <a:r>
              <a:rPr lang="en-US" sz="1600" dirty="0"/>
              <a:t>are reliable [</a:t>
            </a:r>
            <a:r>
              <a:rPr lang="en-US" sz="1600" dirty="0" err="1">
                <a:latin typeface="Times New Roman" panose="02020603050405020304" pitchFamily="18" charset="0"/>
                <a:cs typeface="Times New Roman" panose="02020603050405020304" pitchFamily="18" charset="0"/>
              </a:rPr>
              <a:t>Ponemon</a:t>
            </a:r>
            <a:r>
              <a:rPr lang="en-US" sz="1600" dirty="0">
                <a:latin typeface="Times New Roman" panose="02020603050405020304" pitchFamily="18" charset="0"/>
                <a:cs typeface="Times New Roman" panose="02020603050405020304" pitchFamily="18" charset="0"/>
              </a:rPr>
              <a:t> Institute, 2015</a:t>
            </a:r>
            <a:r>
              <a:rPr lang="en-US" sz="1600" dirty="0"/>
              <a:t>]</a:t>
            </a:r>
            <a:br>
              <a:rPr lang="en-US" sz="1600" dirty="0"/>
            </a:br>
            <a:endParaRPr sz="1600" dirty="0"/>
          </a:p>
          <a:p>
            <a:pPr lvl="0" indent="-317500">
              <a:spcBef>
                <a:spcPts val="0"/>
              </a:spcBef>
              <a:buSzPts val="1400"/>
              <a:buChar char="●"/>
            </a:pPr>
            <a:r>
              <a:rPr lang="en-US" sz="1600" dirty="0"/>
              <a:t>Security teams waste an estimated 400 </a:t>
            </a:r>
            <a:r>
              <a:rPr lang="en-US" sz="1600" dirty="0" err="1"/>
              <a:t>hrs</a:t>
            </a:r>
            <a:r>
              <a:rPr lang="en-US" sz="1600" dirty="0"/>
              <a:t>/week chasing </a:t>
            </a:r>
            <a:br>
              <a:rPr lang="en-US" sz="1600" dirty="0"/>
            </a:br>
            <a:r>
              <a:rPr lang="en-US" sz="1600" dirty="0"/>
              <a:t>false positives  [</a:t>
            </a:r>
            <a:r>
              <a:rPr lang="en-US" sz="1600" dirty="0" err="1">
                <a:latin typeface="Times New Roman" panose="02020603050405020304" pitchFamily="18" charset="0"/>
                <a:cs typeface="Times New Roman" panose="02020603050405020304" pitchFamily="18" charset="0"/>
              </a:rPr>
              <a:t>Ponemon</a:t>
            </a:r>
            <a:r>
              <a:rPr lang="en-US" sz="1600" dirty="0">
                <a:latin typeface="Times New Roman" panose="02020603050405020304" pitchFamily="18" charset="0"/>
                <a:cs typeface="Times New Roman" panose="02020603050405020304" pitchFamily="18" charset="0"/>
              </a:rPr>
              <a:t> Institute, 2015</a:t>
            </a:r>
            <a:r>
              <a:rPr lang="en-US" sz="1600" dirty="0"/>
              <a:t>]</a:t>
            </a:r>
            <a:endParaRPr sz="1600" dirty="0"/>
          </a:p>
        </p:txBody>
      </p:sp>
      <p:pic>
        <p:nvPicPr>
          <p:cNvPr id="91" name="Shape 91"/>
          <p:cNvPicPr preferRelativeResize="0"/>
          <p:nvPr/>
        </p:nvPicPr>
        <p:blipFill>
          <a:blip r:embed="rId3">
            <a:alphaModFix/>
          </a:blip>
          <a:stretch>
            <a:fillRect/>
          </a:stretch>
        </p:blipFill>
        <p:spPr>
          <a:xfrm>
            <a:off x="6034401" y="2293085"/>
            <a:ext cx="3109599" cy="2505150"/>
          </a:xfrm>
          <a:prstGeom prst="rect">
            <a:avLst/>
          </a:prstGeom>
          <a:noFill/>
          <a:ln>
            <a:noFill/>
          </a:ln>
        </p:spPr>
      </p:pic>
      <p:sp>
        <p:nvSpPr>
          <p:cNvPr id="5" name="TextBox 4">
            <a:extLst>
              <a:ext uri="{FF2B5EF4-FFF2-40B4-BE49-F238E27FC236}">
                <a16:creationId xmlns:a16="http://schemas.microsoft.com/office/drawing/2014/main" id="{63ED0F10-1D18-46C1-836C-AA28864AB136}"/>
              </a:ext>
            </a:extLst>
          </p:cNvPr>
          <p:cNvSpPr txBox="1"/>
          <p:nvPr/>
        </p:nvSpPr>
        <p:spPr>
          <a:xfrm>
            <a:off x="6034401" y="242624"/>
            <a:ext cx="2872740" cy="461665"/>
          </a:xfrm>
          <a:prstGeom prst="rect">
            <a:avLst/>
          </a:prstGeom>
          <a:noFill/>
        </p:spPr>
        <p:txBody>
          <a:bodyPr wrap="square" rtlCol="0">
            <a:spAutoFit/>
          </a:bodyPr>
          <a:lstStyle/>
          <a:p>
            <a:pPr algn="ctr"/>
            <a:r>
              <a:rPr lang="en-US" sz="2400" b="1" dirty="0">
                <a:solidFill>
                  <a:schemeClr val="bg1"/>
                </a:solidFill>
                <a:latin typeface="+mj-lt"/>
              </a:rPr>
              <a:t>MOTIVATION</a:t>
            </a:r>
          </a:p>
        </p:txBody>
      </p:sp>
      <p:sp>
        <p:nvSpPr>
          <p:cNvPr id="6" name="TextBox 5">
            <a:extLst>
              <a:ext uri="{FF2B5EF4-FFF2-40B4-BE49-F238E27FC236}">
                <a16:creationId xmlns:a16="http://schemas.microsoft.com/office/drawing/2014/main" id="{EB96FB37-FAB9-4911-B126-B7AC077A9CF3}"/>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Shape 111"/>
          <p:cNvPicPr preferRelativeResize="0"/>
          <p:nvPr/>
        </p:nvPicPr>
        <p:blipFill>
          <a:blip r:embed="rId3">
            <a:alphaModFix/>
          </a:blip>
          <a:stretch>
            <a:fillRect/>
          </a:stretch>
        </p:blipFill>
        <p:spPr>
          <a:xfrm>
            <a:off x="1025126" y="1008250"/>
            <a:ext cx="7093750" cy="3775324"/>
          </a:xfrm>
          <a:prstGeom prst="rect">
            <a:avLst/>
          </a:prstGeom>
          <a:noFill/>
          <a:ln>
            <a:noFill/>
          </a:ln>
        </p:spPr>
      </p:pic>
      <p:sp>
        <p:nvSpPr>
          <p:cNvPr id="7" name="TextBox 6">
            <a:extLst>
              <a:ext uri="{FF2B5EF4-FFF2-40B4-BE49-F238E27FC236}">
                <a16:creationId xmlns:a16="http://schemas.microsoft.com/office/drawing/2014/main" id="{35CD94C8-F2DA-4AE5-BE17-353C8B57C668}"/>
              </a:ext>
            </a:extLst>
          </p:cNvPr>
          <p:cNvSpPr txBox="1"/>
          <p:nvPr/>
        </p:nvSpPr>
        <p:spPr>
          <a:xfrm>
            <a:off x="5966460" y="42718"/>
            <a:ext cx="2872740" cy="830997"/>
          </a:xfrm>
          <a:prstGeom prst="rect">
            <a:avLst/>
          </a:prstGeom>
          <a:noFill/>
        </p:spPr>
        <p:txBody>
          <a:bodyPr wrap="square" rtlCol="0">
            <a:spAutoFit/>
          </a:bodyPr>
          <a:lstStyle/>
          <a:p>
            <a:pPr algn="ctr"/>
            <a:r>
              <a:rPr lang="en-US" sz="2400" b="1" dirty="0">
                <a:solidFill>
                  <a:schemeClr val="bg1"/>
                </a:solidFill>
                <a:latin typeface="+mj-lt"/>
              </a:rPr>
              <a:t>PROBLEM</a:t>
            </a:r>
          </a:p>
          <a:p>
            <a:pPr algn="ctr"/>
            <a:r>
              <a:rPr lang="en-US" sz="2400" b="1" dirty="0">
                <a:solidFill>
                  <a:schemeClr val="bg1"/>
                </a:solidFill>
                <a:latin typeface="+mj-lt"/>
              </a:rPr>
              <a:t>STATEMENT</a:t>
            </a:r>
          </a:p>
        </p:txBody>
      </p:sp>
      <p:sp>
        <p:nvSpPr>
          <p:cNvPr id="8" name="TextBox 7">
            <a:extLst>
              <a:ext uri="{FF2B5EF4-FFF2-40B4-BE49-F238E27FC236}">
                <a16:creationId xmlns:a16="http://schemas.microsoft.com/office/drawing/2014/main" id="{DC586825-3A61-438E-8CE0-8A42A3A7426C}"/>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Shape 116"/>
          <p:cNvPicPr preferRelativeResize="0"/>
          <p:nvPr/>
        </p:nvPicPr>
        <p:blipFill>
          <a:blip r:embed="rId3">
            <a:alphaModFix/>
          </a:blip>
          <a:stretch>
            <a:fillRect/>
          </a:stretch>
        </p:blipFill>
        <p:spPr>
          <a:xfrm>
            <a:off x="1028013" y="1001375"/>
            <a:ext cx="7087975" cy="3782226"/>
          </a:xfrm>
          <a:prstGeom prst="rect">
            <a:avLst/>
          </a:prstGeom>
          <a:noFill/>
          <a:ln>
            <a:noFill/>
          </a:ln>
        </p:spPr>
      </p:pic>
      <p:sp>
        <p:nvSpPr>
          <p:cNvPr id="5" name="TextBox 4">
            <a:extLst>
              <a:ext uri="{FF2B5EF4-FFF2-40B4-BE49-F238E27FC236}">
                <a16:creationId xmlns:a16="http://schemas.microsoft.com/office/drawing/2014/main" id="{E4DC27F7-A5F0-4791-86E9-EAAE54285E6E}"/>
              </a:ext>
            </a:extLst>
          </p:cNvPr>
          <p:cNvSpPr txBox="1"/>
          <p:nvPr/>
        </p:nvSpPr>
        <p:spPr>
          <a:xfrm>
            <a:off x="5966460" y="42718"/>
            <a:ext cx="2872740" cy="830997"/>
          </a:xfrm>
          <a:prstGeom prst="rect">
            <a:avLst/>
          </a:prstGeom>
          <a:noFill/>
        </p:spPr>
        <p:txBody>
          <a:bodyPr wrap="square" rtlCol="0">
            <a:spAutoFit/>
          </a:bodyPr>
          <a:lstStyle/>
          <a:p>
            <a:pPr algn="ctr"/>
            <a:r>
              <a:rPr lang="en-US" sz="2400" b="1" dirty="0">
                <a:solidFill>
                  <a:schemeClr val="bg1"/>
                </a:solidFill>
                <a:latin typeface="+mj-lt"/>
              </a:rPr>
              <a:t>PROBLEM</a:t>
            </a:r>
          </a:p>
          <a:p>
            <a:pPr algn="ctr"/>
            <a:r>
              <a:rPr lang="en-US" sz="2400" b="1" dirty="0">
                <a:solidFill>
                  <a:schemeClr val="bg1"/>
                </a:solidFill>
                <a:latin typeface="+mj-lt"/>
              </a:rPr>
              <a:t>STATEMENT</a:t>
            </a:r>
          </a:p>
        </p:txBody>
      </p:sp>
      <p:sp>
        <p:nvSpPr>
          <p:cNvPr id="6" name="TextBox 5">
            <a:extLst>
              <a:ext uri="{FF2B5EF4-FFF2-40B4-BE49-F238E27FC236}">
                <a16:creationId xmlns:a16="http://schemas.microsoft.com/office/drawing/2014/main" id="{EDECCA9E-FB06-4B39-A1AF-8A53747AA81A}"/>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457200" y="1128330"/>
            <a:ext cx="8183880" cy="3580396"/>
          </a:xfrm>
          <a:prstGeom prst="rect">
            <a:avLst/>
          </a:prstGeom>
        </p:spPr>
        <p:txBody>
          <a:bodyPr spcFirstLastPara="1" wrap="square" lIns="91425" tIns="45700" rIns="91425" bIns="45700" anchor="t" anchorCtr="0">
            <a:noAutofit/>
          </a:bodyPr>
          <a:lstStyle/>
          <a:p>
            <a:pPr marL="419100" indent="-342900">
              <a:buSzPts val="2400"/>
              <a:buFont typeface="Arial" panose="020B0604020202020204" pitchFamily="34" charset="0"/>
              <a:buChar char="•"/>
            </a:pPr>
            <a:r>
              <a:rPr lang="en-US" sz="2000" dirty="0">
                <a:latin typeface="+mn-lt"/>
                <a:cs typeface="Times New Roman" panose="02020603050405020304" pitchFamily="18" charset="0"/>
              </a:rPr>
              <a:t>Game Theory has been successful at solving similar problems in the past</a:t>
            </a:r>
            <a:endParaRPr sz="2000" dirty="0">
              <a:latin typeface="+mn-lt"/>
              <a:cs typeface="Times New Roman" panose="02020603050405020304" pitchFamily="18" charset="0"/>
            </a:endParaRPr>
          </a:p>
          <a:p>
            <a:pPr marL="857250" lvl="1" indent="-285750">
              <a:spcBef>
                <a:spcPts val="0"/>
              </a:spcBef>
              <a:buSzPts val="1800"/>
              <a:buFont typeface="Arial" panose="020B0604020202020204" pitchFamily="34" charset="0"/>
              <a:buChar char="•"/>
            </a:pPr>
            <a:r>
              <a:rPr lang="en-US" sz="1800" dirty="0">
                <a:latin typeface="+mn-lt"/>
                <a:cs typeface="Times New Roman" panose="02020603050405020304" pitchFamily="18" charset="0"/>
              </a:rPr>
              <a:t>TSA passenger screening [Brown, Sinha, </a:t>
            </a:r>
            <a:r>
              <a:rPr lang="en-US" sz="1800" dirty="0" err="1">
                <a:latin typeface="+mn-lt"/>
                <a:cs typeface="Times New Roman" panose="02020603050405020304" pitchFamily="18" charset="0"/>
              </a:rPr>
              <a:t>Schlenker</a:t>
            </a:r>
            <a:r>
              <a:rPr lang="en-US" sz="1800" dirty="0">
                <a:latin typeface="+mn-lt"/>
                <a:cs typeface="Times New Roman" panose="02020603050405020304" pitchFamily="18" charset="0"/>
              </a:rPr>
              <a:t>, &amp; </a:t>
            </a:r>
            <a:r>
              <a:rPr lang="en-US" sz="1800" dirty="0" err="1">
                <a:latin typeface="+mn-lt"/>
                <a:cs typeface="Times New Roman" panose="02020603050405020304" pitchFamily="18" charset="0"/>
              </a:rPr>
              <a:t>Tambe</a:t>
            </a:r>
            <a:r>
              <a:rPr lang="en-US" sz="1800" dirty="0">
                <a:latin typeface="+mn-lt"/>
                <a:cs typeface="Times New Roman" panose="02020603050405020304" pitchFamily="18" charset="0"/>
              </a:rPr>
              <a:t>, 2016]</a:t>
            </a:r>
            <a:endParaRPr sz="1800" dirty="0">
              <a:latin typeface="+mn-lt"/>
              <a:cs typeface="Times New Roman" panose="02020603050405020304" pitchFamily="18" charset="0"/>
            </a:endParaRPr>
          </a:p>
          <a:p>
            <a:pPr marL="857250" lvl="1" indent="-285750">
              <a:spcBef>
                <a:spcPts val="0"/>
              </a:spcBef>
              <a:buSzPts val="1800"/>
              <a:buFont typeface="Arial" panose="020B0604020202020204" pitchFamily="34" charset="0"/>
              <a:buChar char="•"/>
            </a:pPr>
            <a:r>
              <a:rPr lang="en-US" sz="1800" dirty="0">
                <a:latin typeface="+mn-lt"/>
                <a:cs typeface="Times New Roman" panose="02020603050405020304" pitchFamily="18" charset="0"/>
              </a:rPr>
              <a:t>Fare inspection on public transit systems [Yin et al., 2012]</a:t>
            </a:r>
            <a:br>
              <a:rPr lang="en-US" sz="2000" dirty="0">
                <a:latin typeface="+mn-lt"/>
                <a:cs typeface="Times New Roman" panose="02020603050405020304" pitchFamily="18" charset="0"/>
              </a:rPr>
            </a:br>
            <a:endParaRPr sz="2000" dirty="0">
              <a:latin typeface="+mn-lt"/>
              <a:cs typeface="Times New Roman" panose="02020603050405020304" pitchFamily="18" charset="0"/>
            </a:endParaRPr>
          </a:p>
          <a:p>
            <a:pPr marL="419100" indent="-342900">
              <a:spcBef>
                <a:spcPts val="0"/>
              </a:spcBef>
              <a:buSzPts val="2400"/>
              <a:buFont typeface="Arial" panose="020B0604020202020204" pitchFamily="34" charset="0"/>
              <a:buChar char="•"/>
            </a:pPr>
            <a:r>
              <a:rPr lang="en-US" sz="2000" dirty="0">
                <a:latin typeface="+mn-lt"/>
                <a:cs typeface="Times New Roman" panose="02020603050405020304" pitchFamily="18" charset="0"/>
              </a:rPr>
              <a:t>Previous cyber-alert screening models focused on single-shot games with no temporal aspect [</a:t>
            </a:r>
            <a:r>
              <a:rPr lang="en-US" sz="2000" dirty="0" err="1">
                <a:latin typeface="+mn-lt"/>
                <a:cs typeface="Times New Roman" panose="02020603050405020304" pitchFamily="18" charset="0"/>
              </a:rPr>
              <a:t>Schlenker</a:t>
            </a:r>
            <a:r>
              <a:rPr lang="en-US" sz="2000" dirty="0">
                <a:latin typeface="+mn-lt"/>
                <a:cs typeface="Times New Roman" panose="02020603050405020304" pitchFamily="18" charset="0"/>
              </a:rPr>
              <a:t> et al., 2017]</a:t>
            </a:r>
            <a:br>
              <a:rPr lang="en-US" sz="2000" dirty="0">
                <a:latin typeface="+mn-lt"/>
                <a:cs typeface="Times New Roman" panose="02020603050405020304" pitchFamily="18" charset="0"/>
              </a:rPr>
            </a:br>
            <a:endParaRPr sz="2000" dirty="0">
              <a:latin typeface="+mn-lt"/>
              <a:cs typeface="Times New Roman" panose="02020603050405020304" pitchFamily="18" charset="0"/>
            </a:endParaRPr>
          </a:p>
          <a:p>
            <a:pPr marL="419100" indent="-342900">
              <a:spcBef>
                <a:spcPts val="0"/>
              </a:spcBef>
              <a:buSzPts val="2400"/>
              <a:buFont typeface="Arial" panose="020B0604020202020204" pitchFamily="34" charset="0"/>
              <a:buChar char="•"/>
            </a:pPr>
            <a:r>
              <a:rPr lang="en-US" sz="2000" dirty="0">
                <a:latin typeface="+mn-lt"/>
                <a:cs typeface="Times New Roman" panose="02020603050405020304" pitchFamily="18" charset="0"/>
              </a:rPr>
              <a:t>Other works focused on optimizing analyst availability [Ganesan, </a:t>
            </a:r>
            <a:r>
              <a:rPr lang="en-US" sz="2000" dirty="0" err="1">
                <a:latin typeface="+mn-lt"/>
                <a:cs typeface="Times New Roman" panose="02020603050405020304" pitchFamily="18" charset="0"/>
              </a:rPr>
              <a:t>Jajodia</a:t>
            </a:r>
            <a:r>
              <a:rPr lang="en-US" sz="2000" dirty="0">
                <a:latin typeface="+mn-lt"/>
                <a:cs typeface="Times New Roman" panose="02020603050405020304" pitchFamily="18" charset="0"/>
              </a:rPr>
              <a:t>, &amp; Cam., 2016; </a:t>
            </a:r>
            <a:r>
              <a:rPr lang="en-US" sz="2000" dirty="0" err="1">
                <a:latin typeface="+mn-lt"/>
                <a:cs typeface="Times New Roman" panose="02020603050405020304" pitchFamily="18" charset="0"/>
              </a:rPr>
              <a:t>Altner</a:t>
            </a:r>
            <a:r>
              <a:rPr lang="en-US" sz="2000" dirty="0">
                <a:latin typeface="+mn-lt"/>
                <a:cs typeface="Times New Roman" panose="02020603050405020304" pitchFamily="18" charset="0"/>
              </a:rPr>
              <a:t> &amp; </a:t>
            </a:r>
            <a:r>
              <a:rPr lang="en-US" sz="2000" dirty="0" err="1">
                <a:latin typeface="+mn-lt"/>
                <a:cs typeface="Times New Roman" panose="02020603050405020304" pitchFamily="18" charset="0"/>
              </a:rPr>
              <a:t>Servi</a:t>
            </a:r>
            <a:r>
              <a:rPr lang="en-US" sz="2000" dirty="0">
                <a:latin typeface="+mn-lt"/>
                <a:cs typeface="Times New Roman" panose="02020603050405020304" pitchFamily="18" charset="0"/>
              </a:rPr>
              <a:t>, 2016]</a:t>
            </a:r>
            <a:endParaRPr sz="2000" dirty="0">
              <a:latin typeface="+mn-lt"/>
              <a:cs typeface="Times New Roman" panose="02020603050405020304" pitchFamily="18" charset="0"/>
            </a:endParaRPr>
          </a:p>
        </p:txBody>
      </p:sp>
      <p:sp>
        <p:nvSpPr>
          <p:cNvPr id="5" name="TextBox 4">
            <a:extLst>
              <a:ext uri="{FF2B5EF4-FFF2-40B4-BE49-F238E27FC236}">
                <a16:creationId xmlns:a16="http://schemas.microsoft.com/office/drawing/2014/main" id="{FA957142-2F38-4B2C-A42A-0C274C1C4E3F}"/>
              </a:ext>
            </a:extLst>
          </p:cNvPr>
          <p:cNvSpPr txBox="1"/>
          <p:nvPr/>
        </p:nvSpPr>
        <p:spPr>
          <a:xfrm>
            <a:off x="5958840" y="42718"/>
            <a:ext cx="2872740" cy="830997"/>
          </a:xfrm>
          <a:prstGeom prst="rect">
            <a:avLst/>
          </a:prstGeom>
          <a:noFill/>
        </p:spPr>
        <p:txBody>
          <a:bodyPr wrap="square" rtlCol="0">
            <a:spAutoFit/>
          </a:bodyPr>
          <a:lstStyle/>
          <a:p>
            <a:pPr algn="ctr"/>
            <a:r>
              <a:rPr lang="en-US" sz="2400" b="1" dirty="0">
                <a:solidFill>
                  <a:schemeClr val="bg1"/>
                </a:solidFill>
                <a:latin typeface="+mj-lt"/>
              </a:rPr>
              <a:t>RELATED</a:t>
            </a:r>
          </a:p>
          <a:p>
            <a:pPr algn="ctr"/>
            <a:r>
              <a:rPr lang="en-US" sz="2400" b="1" dirty="0">
                <a:solidFill>
                  <a:schemeClr val="bg1"/>
                </a:solidFill>
                <a:latin typeface="+mj-lt"/>
              </a:rPr>
              <a:t>WORKS</a:t>
            </a:r>
          </a:p>
        </p:txBody>
      </p:sp>
      <p:sp>
        <p:nvSpPr>
          <p:cNvPr id="6" name="TextBox 5">
            <a:extLst>
              <a:ext uri="{FF2B5EF4-FFF2-40B4-BE49-F238E27FC236}">
                <a16:creationId xmlns:a16="http://schemas.microsoft.com/office/drawing/2014/main" id="{482D29E3-D108-4380-9E40-7538C8A116C0}"/>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457200" y="1119940"/>
            <a:ext cx="8229600" cy="3394472"/>
          </a:xfrm>
          <a:prstGeom prst="rect">
            <a:avLst/>
          </a:prstGeom>
        </p:spPr>
        <p:txBody>
          <a:bodyPr spcFirstLastPara="1" wrap="square" lIns="91425" tIns="45700" rIns="91425" bIns="45700" anchor="t" anchorCtr="0">
            <a:noAutofit/>
          </a:bodyPr>
          <a:lstStyle/>
          <a:p>
            <a:pPr marL="419100" indent="-342900">
              <a:buSzPts val="2400"/>
            </a:pPr>
            <a:r>
              <a:rPr lang="en-US" sz="2000" dirty="0">
                <a:latin typeface="+mn-lt"/>
              </a:rPr>
              <a:t>We build on past research by employing game-theoretic models to derive screening strategies in a cyber domain</a:t>
            </a:r>
            <a:br>
              <a:rPr lang="en-US" sz="2000" dirty="0">
                <a:latin typeface="+mn-lt"/>
              </a:rPr>
            </a:br>
            <a:endParaRPr sz="2000" dirty="0">
              <a:latin typeface="+mn-lt"/>
            </a:endParaRPr>
          </a:p>
          <a:p>
            <a:pPr marL="419100" indent="-342900">
              <a:spcBef>
                <a:spcPts val="0"/>
              </a:spcBef>
              <a:buSzPts val="2400"/>
            </a:pPr>
            <a:r>
              <a:rPr lang="en-US" sz="2000" dirty="0">
                <a:latin typeface="+mn-lt"/>
              </a:rPr>
              <a:t>Instead of using single-shot games, our model uses a Markov game framework to introduce a temporal aspect of play</a:t>
            </a:r>
            <a:br>
              <a:rPr lang="en-US" sz="2000" dirty="0">
                <a:latin typeface="+mn-lt"/>
              </a:rPr>
            </a:br>
            <a:endParaRPr sz="2000" dirty="0">
              <a:latin typeface="+mn-lt"/>
            </a:endParaRPr>
          </a:p>
          <a:p>
            <a:pPr marL="419100" indent="-342900">
              <a:spcBef>
                <a:spcPts val="0"/>
              </a:spcBef>
              <a:buSzPts val="2400"/>
            </a:pPr>
            <a:r>
              <a:rPr lang="en-US" sz="2000" dirty="0">
                <a:latin typeface="+mn-lt"/>
              </a:rPr>
              <a:t>We use value iteration to learn optimal sub-game strategies which attempt to minimize defender risk in the long term</a:t>
            </a:r>
            <a:endParaRPr sz="2000" dirty="0">
              <a:latin typeface="+mn-lt"/>
            </a:endParaRPr>
          </a:p>
        </p:txBody>
      </p:sp>
      <p:sp>
        <p:nvSpPr>
          <p:cNvPr id="5" name="TextBox 4">
            <a:extLst>
              <a:ext uri="{FF2B5EF4-FFF2-40B4-BE49-F238E27FC236}">
                <a16:creationId xmlns:a16="http://schemas.microsoft.com/office/drawing/2014/main" id="{EA60C631-F90C-49F9-BC2B-10EA04573810}"/>
              </a:ext>
            </a:extLst>
          </p:cNvPr>
          <p:cNvSpPr txBox="1"/>
          <p:nvPr/>
        </p:nvSpPr>
        <p:spPr>
          <a:xfrm>
            <a:off x="6067926" y="263675"/>
            <a:ext cx="2872740" cy="461665"/>
          </a:xfrm>
          <a:prstGeom prst="rect">
            <a:avLst/>
          </a:prstGeom>
          <a:noFill/>
        </p:spPr>
        <p:txBody>
          <a:bodyPr wrap="square" rtlCol="0">
            <a:spAutoFit/>
          </a:bodyPr>
          <a:lstStyle/>
          <a:p>
            <a:pPr algn="ctr"/>
            <a:r>
              <a:rPr lang="en-US" sz="2400" b="1" dirty="0">
                <a:solidFill>
                  <a:schemeClr val="bg1"/>
                </a:solidFill>
                <a:latin typeface="+mj-lt"/>
              </a:rPr>
              <a:t>CONTRIBUTIONS</a:t>
            </a:r>
          </a:p>
        </p:txBody>
      </p:sp>
      <p:sp>
        <p:nvSpPr>
          <p:cNvPr id="6" name="TextBox 5">
            <a:extLst>
              <a:ext uri="{FF2B5EF4-FFF2-40B4-BE49-F238E27FC236}">
                <a16:creationId xmlns:a16="http://schemas.microsoft.com/office/drawing/2014/main" id="{8D568C49-FE35-4B31-B6B9-7B5A7AF8FE76}"/>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D9C26D-C1D1-4DFD-A63B-9C42F0D8F6A9}"/>
              </a:ext>
            </a:extLst>
          </p:cNvPr>
          <p:cNvSpPr>
            <a:spLocks noGrp="1"/>
          </p:cNvSpPr>
          <p:nvPr>
            <p:ph type="body" idx="1"/>
          </p:nvPr>
        </p:nvSpPr>
        <p:spPr/>
        <p:txBody>
          <a:bodyPr/>
          <a:lstStyle/>
          <a:p>
            <a:pPr>
              <a:buSzPct val="133000"/>
            </a:pPr>
            <a:r>
              <a:rPr lang="en-US" sz="2000" dirty="0">
                <a:solidFill>
                  <a:schemeClr val="bg1">
                    <a:lumMod val="75000"/>
                  </a:schemeClr>
                </a:solidFill>
                <a:latin typeface="+mn-lt"/>
              </a:rPr>
              <a:t>Motivation</a:t>
            </a:r>
          </a:p>
          <a:p>
            <a:pPr>
              <a:buSzPct val="133000"/>
            </a:pPr>
            <a:r>
              <a:rPr lang="en-US" sz="2000" dirty="0">
                <a:solidFill>
                  <a:schemeClr val="bg1">
                    <a:lumMod val="75000"/>
                  </a:schemeClr>
                </a:solidFill>
                <a:latin typeface="+mn-lt"/>
              </a:rPr>
              <a:t>Problem Statement</a:t>
            </a:r>
          </a:p>
          <a:p>
            <a:pPr>
              <a:buSzPct val="133000"/>
            </a:pPr>
            <a:r>
              <a:rPr lang="en-US" sz="2000" dirty="0">
                <a:solidFill>
                  <a:schemeClr val="bg1">
                    <a:lumMod val="75000"/>
                  </a:schemeClr>
                </a:solidFill>
                <a:latin typeface="+mn-lt"/>
              </a:rPr>
              <a:t>Related Works</a:t>
            </a:r>
          </a:p>
          <a:p>
            <a:pPr>
              <a:buSzPct val="133000"/>
            </a:pPr>
            <a:r>
              <a:rPr lang="en-US" sz="2000" dirty="0">
                <a:solidFill>
                  <a:schemeClr val="bg1">
                    <a:lumMod val="75000"/>
                  </a:schemeClr>
                </a:solidFill>
                <a:latin typeface="+mn-lt"/>
              </a:rPr>
              <a:t>Contributions</a:t>
            </a:r>
          </a:p>
          <a:p>
            <a:pPr>
              <a:buSzPct val="133000"/>
            </a:pPr>
            <a:r>
              <a:rPr lang="en-US" sz="2000" dirty="0">
                <a:latin typeface="+mn-lt"/>
              </a:rPr>
              <a:t>Markov Game Model</a:t>
            </a:r>
          </a:p>
          <a:p>
            <a:pPr>
              <a:buSzPct val="133000"/>
            </a:pPr>
            <a:r>
              <a:rPr lang="en-US" sz="2000" dirty="0">
                <a:latin typeface="+mn-lt"/>
              </a:rPr>
              <a:t>Game Theory 101</a:t>
            </a:r>
          </a:p>
          <a:p>
            <a:pPr>
              <a:buSzPct val="133000"/>
            </a:pPr>
            <a:r>
              <a:rPr lang="en-US" sz="2000" dirty="0">
                <a:latin typeface="+mn-lt"/>
              </a:rPr>
              <a:t>Value Iteration</a:t>
            </a:r>
          </a:p>
          <a:p>
            <a:pPr>
              <a:buSzPct val="133000"/>
            </a:pPr>
            <a:r>
              <a:rPr lang="en-US" sz="2000" dirty="0">
                <a:latin typeface="+mn-lt"/>
              </a:rPr>
              <a:t>Results</a:t>
            </a:r>
          </a:p>
          <a:p>
            <a:pPr>
              <a:buSzPct val="133000"/>
            </a:pPr>
            <a:r>
              <a:rPr lang="en-US" sz="2000" dirty="0">
                <a:latin typeface="+mn-lt"/>
              </a:rPr>
              <a:t>Conclusion</a:t>
            </a:r>
          </a:p>
          <a:p>
            <a:endParaRPr lang="en-US" sz="2000" dirty="0">
              <a:latin typeface="+mn-lt"/>
            </a:endParaRPr>
          </a:p>
          <a:p>
            <a:endParaRPr lang="en-US" sz="2000" dirty="0">
              <a:latin typeface="+mn-lt"/>
            </a:endParaRPr>
          </a:p>
          <a:p>
            <a:endParaRPr lang="en-US" sz="2000" dirty="0">
              <a:latin typeface="+mn-lt"/>
            </a:endParaRPr>
          </a:p>
        </p:txBody>
      </p:sp>
      <p:sp>
        <p:nvSpPr>
          <p:cNvPr id="5" name="TextBox 4">
            <a:extLst>
              <a:ext uri="{FF2B5EF4-FFF2-40B4-BE49-F238E27FC236}">
                <a16:creationId xmlns:a16="http://schemas.microsoft.com/office/drawing/2014/main" id="{A067548B-8EC3-4CED-9BE7-7CC2228FB488}"/>
              </a:ext>
            </a:extLst>
          </p:cNvPr>
          <p:cNvSpPr txBox="1"/>
          <p:nvPr/>
        </p:nvSpPr>
        <p:spPr>
          <a:xfrm>
            <a:off x="5890260" y="267938"/>
            <a:ext cx="2872740" cy="461665"/>
          </a:xfrm>
          <a:prstGeom prst="rect">
            <a:avLst/>
          </a:prstGeom>
          <a:noFill/>
        </p:spPr>
        <p:txBody>
          <a:bodyPr wrap="square" rtlCol="0">
            <a:spAutoFit/>
          </a:bodyPr>
          <a:lstStyle/>
          <a:p>
            <a:pPr algn="ctr"/>
            <a:r>
              <a:rPr lang="en-US" sz="2400" b="1" dirty="0">
                <a:solidFill>
                  <a:schemeClr val="bg1"/>
                </a:solidFill>
                <a:latin typeface="+mj-lt"/>
              </a:rPr>
              <a:t>OUTLINE</a:t>
            </a:r>
          </a:p>
        </p:txBody>
      </p:sp>
      <p:sp>
        <p:nvSpPr>
          <p:cNvPr id="6" name="TextBox 5">
            <a:extLst>
              <a:ext uri="{FF2B5EF4-FFF2-40B4-BE49-F238E27FC236}">
                <a16:creationId xmlns:a16="http://schemas.microsoft.com/office/drawing/2014/main" id="{63CCE253-61E1-4856-A43E-69DD47A36E99}"/>
              </a:ext>
            </a:extLst>
          </p:cNvPr>
          <p:cNvSpPr txBox="1"/>
          <p:nvPr/>
        </p:nvSpPr>
        <p:spPr>
          <a:xfrm>
            <a:off x="5682916" y="104274"/>
            <a:ext cx="385010"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ea typeface="Segoe UI Black" panose="020B0A02040204020203" pitchFamily="34" charset="0"/>
              </a:rPr>
              <a:t>|</a:t>
            </a:r>
          </a:p>
        </p:txBody>
      </p:sp>
    </p:spTree>
    <p:extLst>
      <p:ext uri="{BB962C8B-B14F-4D97-AF65-F5344CB8AC3E}">
        <p14:creationId xmlns:p14="http://schemas.microsoft.com/office/powerpoint/2010/main" val="236277329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9109</TotalTime>
  <Words>4717</Words>
  <Application>Microsoft Office PowerPoint</Application>
  <PresentationFormat>On-screen Show (16:9)</PresentationFormat>
  <Paragraphs>741</Paragraphs>
  <Slides>34</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Black</vt:lpstr>
      <vt:lpstr>Calibri</vt:lpstr>
      <vt:lpstr>Cambria Math</vt:lpstr>
      <vt:lpstr>Segoe UI Black</vt:lpstr>
      <vt:lpstr>Times New Roman</vt:lpstr>
      <vt:lpstr>Office Theme</vt:lpstr>
      <vt:lpstr>PowerPoint Presentation</vt:lpstr>
      <vt:lpstr>Allocating Security Analysts to Cyber Alerts Using Markov Games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Noah</dc:creator>
  <cp:lastModifiedBy>noahdunstatter@yahoo.com</cp:lastModifiedBy>
  <cp:revision>156</cp:revision>
  <dcterms:modified xsi:type="dcterms:W3CDTF">2018-06-06T05:02:47Z</dcterms:modified>
</cp:coreProperties>
</file>